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rawings/drawing4.xml" ContentType="application/vnd.openxmlformats-officedocument.drawingml.chartshap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charts/chart9.xml" ContentType="application/vnd.openxmlformats-officedocument.drawingml.char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drawings/drawing5.xml" ContentType="application/vnd.openxmlformats-officedocument.drawingml.chartshapes+xml"/>
  <Override PartName="/ppt/drawings/drawing6.xml" ContentType="application/vnd.openxmlformats-officedocument.drawingml.chartshape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rawings/drawing3.xml" ContentType="application/vnd.openxmlformats-officedocument.drawingml.chartshap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notesSlides/notesSlide13.xml" ContentType="application/vnd.openxmlformats-officedocument.presentationml.notesSlide+xml"/>
  <Override PartName="/ppt/charts/chart8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79" r:id="rId3"/>
    <p:sldId id="308" r:id="rId4"/>
    <p:sldId id="310" r:id="rId5"/>
    <p:sldId id="311" r:id="rId6"/>
    <p:sldId id="313" r:id="rId7"/>
    <p:sldId id="319" r:id="rId8"/>
    <p:sldId id="320" r:id="rId9"/>
    <p:sldId id="321" r:id="rId10"/>
    <p:sldId id="323" r:id="rId11"/>
    <p:sldId id="322" r:id="rId12"/>
    <p:sldId id="314" r:id="rId13"/>
    <p:sldId id="315" r:id="rId14"/>
    <p:sldId id="312" r:id="rId15"/>
    <p:sldId id="318" r:id="rId16"/>
    <p:sldId id="317" r:id="rId17"/>
    <p:sldId id="309" r:id="rId18"/>
    <p:sldId id="286" r:id="rId19"/>
  </p:sldIdLst>
  <p:sldSz cx="9144000" cy="6858000" type="screen4x3"/>
  <p:notesSz cx="6797675" cy="9928225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  <a:srgbClr val="FF5050"/>
    <a:srgbClr val="FF8989"/>
    <a:srgbClr val="35ACFD"/>
    <a:srgbClr val="6699FF"/>
    <a:srgbClr val="A43D3A"/>
    <a:srgbClr val="FF9999"/>
  </p:clrMru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3369" autoAdjust="0"/>
  </p:normalViewPr>
  <p:slideViewPr>
    <p:cSldViewPr>
      <p:cViewPr varScale="1">
        <p:scale>
          <a:sx n="73" d="100"/>
          <a:sy n="73" d="100"/>
        </p:scale>
        <p:origin x="-1080" y="-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16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 детей от 1 до 7 лет по данным Росстата, чел.</c:v>
                </c:pt>
              </c:strCache>
            </c:strRef>
          </c:tx>
          <c:dLbls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2014 год</c:v>
                </c:pt>
                <c:pt idx="1">
                  <c:v>2015 год</c:v>
                </c:pt>
                <c:pt idx="2">
                  <c:v>2016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418</c:v>
                </c:pt>
                <c:pt idx="1">
                  <c:v>443</c:v>
                </c:pt>
                <c:pt idx="2">
                  <c:v>420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Дети, охваченные ДО от 1 до 7 лет, проживаюшие на территории р-на, чел.</c:v>
                </c:pt>
              </c:strCache>
            </c:strRef>
          </c:tx>
          <c:dLbls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2014 год</c:v>
                </c:pt>
                <c:pt idx="1">
                  <c:v>2015 год</c:v>
                </c:pt>
                <c:pt idx="2">
                  <c:v>2016 год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300</c:v>
                </c:pt>
                <c:pt idx="1">
                  <c:v>286</c:v>
                </c:pt>
                <c:pt idx="2">
                  <c:v>274</c:v>
                </c:pt>
              </c:numCache>
            </c:numRef>
          </c:val>
        </c:ser>
        <c:axId val="34656256"/>
        <c:axId val="34657792"/>
      </c:barChart>
      <c:catAx>
        <c:axId val="34656256"/>
        <c:scaling>
          <c:orientation val="minMax"/>
        </c:scaling>
        <c:axPos val="b"/>
        <c:tickLblPos val="nextTo"/>
        <c:crossAx val="34657792"/>
        <c:crosses val="autoZero"/>
        <c:auto val="1"/>
        <c:lblAlgn val="ctr"/>
        <c:lblOffset val="100"/>
      </c:catAx>
      <c:valAx>
        <c:axId val="34657792"/>
        <c:scaling>
          <c:orientation val="minMax"/>
        </c:scaling>
        <c:axPos val="l"/>
        <c:majorGridlines/>
        <c:numFmt formatCode="General" sourceLinked="1"/>
        <c:tickLblPos val="nextTo"/>
        <c:crossAx val="34656256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1400" b="1"/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400" b="1"/>
            </a:pPr>
            <a:endParaRPr lang="ru-RU"/>
          </a:p>
        </c:txPr>
      </c:legendEntry>
      <c:layout>
        <c:manualLayout>
          <c:xMode val="edge"/>
          <c:yMode val="edge"/>
          <c:x val="0.6428571428571429"/>
          <c:y val="0.11231146106736659"/>
          <c:w val="0.34523809523809523"/>
          <c:h val="0.55315485564304467"/>
        </c:manualLayout>
      </c:layout>
      <c:txPr>
        <a:bodyPr/>
        <a:lstStyle/>
        <a:p>
          <a:pPr>
            <a:defRPr sz="140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численность детей и моложёжи от 7 до 17 лет</c:v>
                </c:pt>
              </c:strCache>
            </c:strRef>
          </c:tx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2014 год</c:v>
                </c:pt>
                <c:pt idx="1">
                  <c:v>2015 год</c:v>
                </c:pt>
                <c:pt idx="2">
                  <c:v>2016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607</c:v>
                </c:pt>
                <c:pt idx="1">
                  <c:v>603</c:v>
                </c:pt>
                <c:pt idx="2">
                  <c:v>603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численность учащихся по программам общего образования в общеобразовательных организациях</c:v>
                </c:pt>
              </c:strCache>
            </c:strRef>
          </c:tx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2014 год</c:v>
                </c:pt>
                <c:pt idx="1">
                  <c:v>2015 год</c:v>
                </c:pt>
                <c:pt idx="2">
                  <c:v>2016 год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563</c:v>
                </c:pt>
                <c:pt idx="1">
                  <c:v>555</c:v>
                </c:pt>
                <c:pt idx="2">
                  <c:v>555</c:v>
                </c:pt>
              </c:numCache>
            </c:numRef>
          </c:val>
        </c:ser>
        <c:axId val="44820736"/>
        <c:axId val="42209280"/>
      </c:barChart>
      <c:catAx>
        <c:axId val="44820736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42209280"/>
        <c:crosses val="autoZero"/>
        <c:auto val="1"/>
        <c:lblAlgn val="ctr"/>
        <c:lblOffset val="100"/>
      </c:catAx>
      <c:valAx>
        <c:axId val="42209280"/>
        <c:scaling>
          <c:orientation val="minMax"/>
        </c:scaling>
        <c:axPos val="l"/>
        <c:majorGridlines/>
        <c:numFmt formatCode="General" sourceLinked="1"/>
        <c:tickLblPos val="nextTo"/>
        <c:crossAx val="44820736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200" b="1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sz="1800" dirty="0" smtClean="0"/>
              <a:t>Охват</a:t>
            </a:r>
            <a:r>
              <a:rPr lang="ru-RU" sz="1800" baseline="0" dirty="0" smtClean="0"/>
              <a:t> организованными формами питания </a:t>
            </a:r>
            <a:endParaRPr lang="ru-RU" sz="1800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% от общего количества обучающихся</c:v>
                </c:pt>
              </c:strCache>
            </c:strRef>
          </c:tx>
          <c:dLbls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Лист1!$B$2:$B$6</c:f>
              <c:numCache>
                <c:formatCode>0.00%</c:formatCode>
                <c:ptCount val="5"/>
                <c:pt idx="0" formatCode="0%">
                  <c:v>0.86000000000000065</c:v>
                </c:pt>
                <c:pt idx="1">
                  <c:v>0.95100000000000062</c:v>
                </c:pt>
                <c:pt idx="2" formatCode="0%">
                  <c:v>0.95000000000000062</c:v>
                </c:pt>
                <c:pt idx="3" formatCode="0%">
                  <c:v>0.95000000000000062</c:v>
                </c:pt>
                <c:pt idx="4" formatCode="0%">
                  <c:v>0.95000000000000062</c:v>
                </c:pt>
              </c:numCache>
            </c:numRef>
          </c:val>
        </c:ser>
        <c:axId val="42257792"/>
        <c:axId val="42259584"/>
      </c:barChart>
      <c:catAx>
        <c:axId val="42257792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42259584"/>
        <c:crosses val="autoZero"/>
        <c:auto val="1"/>
        <c:lblAlgn val="ctr"/>
        <c:lblOffset val="100"/>
      </c:catAx>
      <c:valAx>
        <c:axId val="42259584"/>
        <c:scaling>
          <c:orientation val="minMax"/>
        </c:scaling>
        <c:axPos val="l"/>
        <c:majorGridlines/>
        <c:numFmt formatCode="0%" sourceLinked="1"/>
        <c:tickLblPos val="nextTo"/>
        <c:crossAx val="42257792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200" b="1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6.1430265918165992E-2"/>
          <c:y val="4.811423391980886E-2"/>
          <c:w val="0.77819516318915438"/>
          <c:h val="0.53780237155221156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2014 год</c:v>
                </c:pt>
              </c:strCache>
            </c:strRef>
          </c:tx>
          <c:dLbls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showVal val="1"/>
          </c:dLbls>
          <c:cat>
            <c:strRef>
              <c:f>Лист1!$A$2:$A$8</c:f>
              <c:strCache>
                <c:ptCount val="7"/>
                <c:pt idx="0">
                  <c:v>русский + 1, 97</c:v>
                </c:pt>
                <c:pt idx="1">
                  <c:v>математика +0,12</c:v>
                </c:pt>
                <c:pt idx="2">
                  <c:v>физика -21,5</c:v>
                </c:pt>
                <c:pt idx="3">
                  <c:v>история -9,5</c:v>
                </c:pt>
                <c:pt idx="4">
                  <c:v>биология -15,4</c:v>
                </c:pt>
                <c:pt idx="5">
                  <c:v>обществознание-5,7</c:v>
                </c:pt>
                <c:pt idx="6">
                  <c:v>английский +15,5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60.120000000000012</c:v>
                </c:pt>
                <c:pt idx="1">
                  <c:v>43.88</c:v>
                </c:pt>
                <c:pt idx="2">
                  <c:v>64</c:v>
                </c:pt>
                <c:pt idx="3">
                  <c:v>48.33</c:v>
                </c:pt>
                <c:pt idx="4">
                  <c:v>57.4</c:v>
                </c:pt>
                <c:pt idx="5">
                  <c:v>56.8</c:v>
                </c:pt>
                <c:pt idx="6">
                  <c:v>48.5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 год</c:v>
                </c:pt>
              </c:strCache>
            </c:strRef>
          </c:tx>
          <c:dLbls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showVal val="1"/>
          </c:dLbls>
          <c:cat>
            <c:strRef>
              <c:f>Лист1!$A$2:$A$8</c:f>
              <c:strCache>
                <c:ptCount val="7"/>
                <c:pt idx="0">
                  <c:v>русский + 1, 97</c:v>
                </c:pt>
                <c:pt idx="1">
                  <c:v>математика +0,12</c:v>
                </c:pt>
                <c:pt idx="2">
                  <c:v>физика -21,5</c:v>
                </c:pt>
                <c:pt idx="3">
                  <c:v>история -9,5</c:v>
                </c:pt>
                <c:pt idx="4">
                  <c:v>биология -15,4</c:v>
                </c:pt>
                <c:pt idx="5">
                  <c:v>обществознание-5,7</c:v>
                </c:pt>
                <c:pt idx="6">
                  <c:v>английский +15,5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62.09</c:v>
                </c:pt>
                <c:pt idx="1">
                  <c:v>44</c:v>
                </c:pt>
                <c:pt idx="2">
                  <c:v>41.5</c:v>
                </c:pt>
                <c:pt idx="3">
                  <c:v>38.83</c:v>
                </c:pt>
                <c:pt idx="4">
                  <c:v>42</c:v>
                </c:pt>
                <c:pt idx="5">
                  <c:v>50.39</c:v>
                </c:pt>
                <c:pt idx="6">
                  <c:v>64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2016 год </c:v>
                </c:pt>
              </c:strCache>
            </c:strRef>
          </c:tx>
          <c:dLbls>
            <c:txPr>
              <a:bodyPr/>
              <a:lstStyle/>
              <a:p>
                <a:pPr>
                  <a:defRPr>
                    <a:solidFill>
                      <a:srgbClr val="FF0000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Лист1!$A$2:$A$8</c:f>
              <c:strCache>
                <c:ptCount val="7"/>
                <c:pt idx="0">
                  <c:v>русский + 1, 97</c:v>
                </c:pt>
                <c:pt idx="1">
                  <c:v>математика +0,12</c:v>
                </c:pt>
                <c:pt idx="2">
                  <c:v>физика -21,5</c:v>
                </c:pt>
                <c:pt idx="3">
                  <c:v>история -9,5</c:v>
                </c:pt>
                <c:pt idx="4">
                  <c:v>биология -15,4</c:v>
                </c:pt>
                <c:pt idx="5">
                  <c:v>обществознание-5,7</c:v>
                </c:pt>
                <c:pt idx="6">
                  <c:v>английский +15,5</c:v>
                </c:pt>
              </c:strCache>
            </c:strRef>
          </c:cat>
          <c:val>
            <c:numRef>
              <c:f>Лист1!$D$2:$D$8</c:f>
              <c:numCache>
                <c:formatCode>General</c:formatCode>
                <c:ptCount val="7"/>
                <c:pt idx="0">
                  <c:v>70.169999999999987</c:v>
                </c:pt>
                <c:pt idx="1">
                  <c:v>56.14</c:v>
                </c:pt>
                <c:pt idx="2">
                  <c:v>58.17</c:v>
                </c:pt>
                <c:pt idx="3">
                  <c:v>59.75</c:v>
                </c:pt>
                <c:pt idx="4">
                  <c:v>59.38</c:v>
                </c:pt>
                <c:pt idx="5">
                  <c:v>55.27</c:v>
                </c:pt>
                <c:pt idx="6">
                  <c:v>95</c:v>
                </c:pt>
              </c:numCache>
            </c:numRef>
          </c:val>
        </c:ser>
        <c:axId val="45044480"/>
        <c:axId val="45046016"/>
      </c:barChart>
      <c:catAx>
        <c:axId val="45044480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aseline="0"/>
            </a:pPr>
            <a:endParaRPr lang="ru-RU"/>
          </a:p>
        </c:txPr>
        <c:crossAx val="45046016"/>
        <c:crosses val="autoZero"/>
        <c:auto val="1"/>
        <c:lblAlgn val="ctr"/>
        <c:lblOffset val="100"/>
      </c:catAx>
      <c:valAx>
        <c:axId val="45046016"/>
        <c:scaling>
          <c:orientation val="minMax"/>
        </c:scaling>
        <c:axPos val="l"/>
        <c:majorGridlines/>
        <c:numFmt formatCode="General" sourceLinked="1"/>
        <c:tickLblPos val="nextTo"/>
        <c:crossAx val="45044480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 детей в возрасте от 5-до18 лет</c:v>
                </c:pt>
              </c:strCache>
            </c:strRef>
          </c:tx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710</c:v>
                </c:pt>
                <c:pt idx="1">
                  <c:v>735</c:v>
                </c:pt>
                <c:pt idx="2">
                  <c:v>735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численность детей в возрасте с 5 до 18 лет, охваченных дополнительным образованием, чел.</c:v>
                </c:pt>
              </c:strCache>
            </c:strRef>
          </c:tx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546</c:v>
                </c:pt>
                <c:pt idx="1">
                  <c:v>513</c:v>
                </c:pt>
                <c:pt idx="2">
                  <c:v>546</c:v>
                </c:pt>
              </c:numCache>
            </c:numRef>
          </c:val>
        </c:ser>
        <c:axId val="93831552"/>
        <c:axId val="93833088"/>
      </c:barChart>
      <c:catAx>
        <c:axId val="93831552"/>
        <c:scaling>
          <c:orientation val="minMax"/>
        </c:scaling>
        <c:axPos val="b"/>
        <c:numFmt formatCode="General" sourceLinked="1"/>
        <c:tickLblPos val="nextTo"/>
        <c:crossAx val="93833088"/>
        <c:crosses val="autoZero"/>
        <c:auto val="1"/>
        <c:lblAlgn val="ctr"/>
        <c:lblOffset val="100"/>
      </c:catAx>
      <c:valAx>
        <c:axId val="93833088"/>
        <c:scaling>
          <c:orientation val="minMax"/>
        </c:scaling>
        <c:axPos val="l"/>
        <c:majorGridlines/>
        <c:numFmt formatCode="General" sourceLinked="1"/>
        <c:tickLblPos val="nextTo"/>
        <c:crossAx val="93831552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400" b="1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>
        <c:manualLayout>
          <c:layoutTarget val="inner"/>
          <c:xMode val="edge"/>
          <c:yMode val="edge"/>
          <c:x val="0.1342516404199475"/>
          <c:y val="4.6835875984251957E-2"/>
          <c:w val="0.4928316929133858"/>
          <c:h val="0.82534645669291362"/>
        </c:manualLayout>
      </c:layout>
      <c:bar3DChart>
        <c:barDir val="col"/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отдохнувшие за пределами района в Мурманской области</c:v>
                </c:pt>
              </c:strCache>
            </c:strRef>
          </c:tx>
          <c:dLbls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71</c:v>
                </c:pt>
                <c:pt idx="1">
                  <c:v>78</c:v>
                </c:pt>
                <c:pt idx="2">
                  <c:v>149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отдохнувшие за пределами области</c:v>
                </c:pt>
              </c:strCache>
            </c:strRef>
          </c:tx>
          <c:dLbls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58</c:v>
                </c:pt>
                <c:pt idx="1">
                  <c:v>48</c:v>
                </c:pt>
                <c:pt idx="2">
                  <c:v>106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отдохнувшие за пределами района</c:v>
                </c:pt>
              </c:strCache>
            </c:strRef>
          </c:tx>
          <c:dLbls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</c:numCache>
            </c:num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65</c:v>
                </c:pt>
                <c:pt idx="1">
                  <c:v>45</c:v>
                </c:pt>
                <c:pt idx="2">
                  <c:v>110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отдохнувшие за пределами области, находящиеся в трудно жизненной ситуации</c:v>
                </c:pt>
              </c:strCache>
            </c:strRef>
          </c:tx>
          <c:dLbls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</c:numCache>
            </c:num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94</c:v>
                </c:pt>
                <c:pt idx="1">
                  <c:v>113</c:v>
                </c:pt>
                <c:pt idx="2">
                  <c:v>121</c:v>
                </c:pt>
              </c:numCache>
            </c:numRef>
          </c:val>
        </c:ser>
        <c:shape val="box"/>
        <c:axId val="93412736"/>
        <c:axId val="93426816"/>
        <c:axId val="0"/>
      </c:bar3DChart>
      <c:catAx>
        <c:axId val="9341273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93426816"/>
        <c:crosses val="autoZero"/>
        <c:auto val="1"/>
        <c:lblAlgn val="ctr"/>
        <c:lblOffset val="100"/>
      </c:catAx>
      <c:valAx>
        <c:axId val="93426816"/>
        <c:scaling>
          <c:orientation val="minMax"/>
        </c:scaling>
        <c:axPos val="l"/>
        <c:majorGridlines/>
        <c:numFmt formatCode="0%" sourceLinked="1"/>
        <c:tickLblPos val="nextTo"/>
        <c:crossAx val="93412736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000" b="1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sz="1800" baseline="0" dirty="0" smtClean="0"/>
              <a:t>Трудоустройство несовершеннолетних граждан</a:t>
            </a:r>
            <a:endParaRPr lang="ru-RU" sz="1800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финансирование МБ на трудоустройство, тыс.руб</c:v>
                </c:pt>
              </c:strCache>
            </c:strRef>
          </c:tx>
          <c:dLbls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2014</c:v>
                </c:pt>
                <c:pt idx="1">
                  <c:v>2015</c:v>
                </c:pt>
                <c:pt idx="2">
                  <c:v>2015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312.3</c:v>
                </c:pt>
                <c:pt idx="1">
                  <c:v>350</c:v>
                </c:pt>
                <c:pt idx="2">
                  <c:v>356.2</c:v>
                </c:pt>
              </c:numCache>
            </c:numRef>
          </c:val>
        </c:ser>
        <c:axId val="93496064"/>
        <c:axId val="93497600"/>
      </c:barChart>
      <c:catAx>
        <c:axId val="93496064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93497600"/>
        <c:crosses val="autoZero"/>
        <c:auto val="1"/>
        <c:lblAlgn val="ctr"/>
        <c:lblOffset val="100"/>
      </c:catAx>
      <c:valAx>
        <c:axId val="93497600"/>
        <c:scaling>
          <c:orientation val="minMax"/>
        </c:scaling>
        <c:axPos val="l"/>
        <c:majorGridlines/>
        <c:numFmt formatCode="General" sourceLinked="1"/>
        <c:tickLblPos val="nextTo"/>
        <c:crossAx val="93496064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200" b="1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детей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</c:v>
                </c:pt>
                <c:pt idx="1">
                  <c:v>3</c:v>
                </c:pt>
                <c:pt idx="2">
                  <c:v>1</c:v>
                </c:pt>
                <c:pt idx="3">
                  <c:v>2</c:v>
                </c:pt>
              </c:numCache>
            </c:numRef>
          </c:val>
        </c:ser>
        <c:axId val="94134272"/>
        <c:axId val="94135808"/>
      </c:barChart>
      <c:catAx>
        <c:axId val="94134272"/>
        <c:scaling>
          <c:orientation val="minMax"/>
        </c:scaling>
        <c:axPos val="b"/>
        <c:numFmt formatCode="General" sourceLinked="1"/>
        <c:tickLblPos val="nextTo"/>
        <c:crossAx val="94135808"/>
        <c:crosses val="autoZero"/>
        <c:auto val="1"/>
        <c:lblAlgn val="ctr"/>
        <c:lblOffset val="100"/>
      </c:catAx>
      <c:valAx>
        <c:axId val="94135808"/>
        <c:scaling>
          <c:orientation val="minMax"/>
        </c:scaling>
        <c:axPos val="l"/>
        <c:majorGridlines/>
        <c:numFmt formatCode="General" sourceLinked="1"/>
        <c:tickLblPos val="nextTo"/>
        <c:crossAx val="94134272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b="1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педагоги общего образования</c:v>
                </c:pt>
              </c:strCache>
            </c:strRef>
          </c:tx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3"/>
                <c:pt idx="0">
                  <c:v>2014 год</c:v>
                </c:pt>
                <c:pt idx="1">
                  <c:v>2015 год</c:v>
                </c:pt>
                <c:pt idx="2">
                  <c:v>2016 год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43.162000000000013</c:v>
                </c:pt>
                <c:pt idx="1">
                  <c:v>43.124000000000002</c:v>
                </c:pt>
                <c:pt idx="2">
                  <c:v>43.5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педагоги дошкольного образования</c:v>
                </c:pt>
              </c:strCache>
            </c:strRef>
          </c:tx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3"/>
                <c:pt idx="0">
                  <c:v>2014 год</c:v>
                </c:pt>
                <c:pt idx="1">
                  <c:v>2015 год</c:v>
                </c:pt>
                <c:pt idx="2">
                  <c:v>2016 год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32.4</c:v>
                </c:pt>
                <c:pt idx="1">
                  <c:v>32.700000000000003</c:v>
                </c:pt>
                <c:pt idx="2">
                  <c:v>33.9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педагоги дополнительного образования</c:v>
                </c:pt>
              </c:strCache>
            </c:strRef>
          </c:tx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3"/>
                <c:pt idx="0">
                  <c:v>2014 год</c:v>
                </c:pt>
                <c:pt idx="1">
                  <c:v>2015 год</c:v>
                </c:pt>
                <c:pt idx="2">
                  <c:v>2016 год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37.700000000000003</c:v>
                </c:pt>
                <c:pt idx="1">
                  <c:v>37</c:v>
                </c:pt>
                <c:pt idx="2">
                  <c:v>39.4</c:v>
                </c:pt>
              </c:numCache>
            </c:numRef>
          </c:val>
        </c:ser>
        <c:axId val="94245632"/>
        <c:axId val="94247168"/>
      </c:barChart>
      <c:catAx>
        <c:axId val="94245632"/>
        <c:scaling>
          <c:orientation val="minMax"/>
        </c:scaling>
        <c:axPos val="b"/>
        <c:tickLblPos val="nextTo"/>
        <c:crossAx val="94247168"/>
        <c:crosses val="autoZero"/>
        <c:auto val="1"/>
        <c:lblAlgn val="ctr"/>
        <c:lblOffset val="100"/>
      </c:catAx>
      <c:valAx>
        <c:axId val="94247168"/>
        <c:scaling>
          <c:orientation val="minMax"/>
        </c:scaling>
        <c:axPos val="l"/>
        <c:majorGridlines/>
        <c:numFmt formatCode="General" sourceLinked="1"/>
        <c:tickLblPos val="nextTo"/>
        <c:crossAx val="94245632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0.10714</cdr:x>
      <cdr:y>0.6</cdr:y>
    </cdr:from>
    <cdr:to>
      <cdr:x>0.61905</cdr:x>
      <cdr:y>0.8</cdr:y>
    </cdr:to>
    <cdr:sp macro="" textlink="">
      <cdr:nvSpPr>
        <cdr:cNvPr id="2" name="Выгнутая влево стрелка 1"/>
        <cdr:cNvSpPr/>
      </cdr:nvSpPr>
      <cdr:spPr>
        <a:xfrm xmlns:a="http://schemas.openxmlformats.org/drawingml/2006/main">
          <a:off x="685800" y="2057400"/>
          <a:ext cx="3276600" cy="685800"/>
        </a:xfrm>
        <a:prstGeom xmlns:a="http://schemas.openxmlformats.org/drawingml/2006/main" prst="curvedRightArrow">
          <a:avLst>
            <a:gd name="adj1" fmla="val 25000"/>
            <a:gd name="adj2" fmla="val 51154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 dirty="0"/>
        </a:p>
      </cdr:txBody>
    </cdr:sp>
  </cdr:relSizeAnchor>
  <cdr:relSizeAnchor xmlns:cdr="http://schemas.openxmlformats.org/drawingml/2006/chartDrawing">
    <cdr:from>
      <cdr:x>0.69048</cdr:x>
      <cdr:y>0.75556</cdr:y>
    </cdr:from>
    <cdr:to>
      <cdr:x>0.97619</cdr:x>
      <cdr:y>1</cdr:y>
    </cdr:to>
    <cdr:sp macro="" textlink="">
      <cdr:nvSpPr>
        <cdr:cNvPr id="5" name="Прямоугольник 4"/>
        <cdr:cNvSpPr/>
      </cdr:nvSpPr>
      <cdr:spPr>
        <a:xfrm xmlns:a="http://schemas.openxmlformats.org/drawingml/2006/main">
          <a:off x="4419600" y="2590800"/>
          <a:ext cx="1828773" cy="838200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1">
          <a:schemeClr val="accent5"/>
        </a:lnRef>
        <a:fillRef xmlns:a="http://schemas.openxmlformats.org/drawingml/2006/main" idx="2">
          <a:schemeClr val="accent5"/>
        </a:fillRef>
        <a:effectRef xmlns:a="http://schemas.openxmlformats.org/drawingml/2006/main" idx="1">
          <a:schemeClr val="accent5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dirty="0" smtClean="0"/>
            <a:t>              </a:t>
          </a:r>
          <a:r>
            <a:rPr lang="ru-RU" sz="1200" b="1" dirty="0" smtClean="0"/>
            <a:t>охват от общего        количества детей данного возраста</a:t>
          </a:r>
          <a:endParaRPr lang="ru-RU" sz="1200" b="1" dirty="0"/>
        </a:p>
      </cdr:txBody>
    </cdr:sp>
  </cdr:relSizeAnchor>
  <cdr:relSizeAnchor xmlns:cdr="http://schemas.openxmlformats.org/drawingml/2006/chartDrawing">
    <cdr:from>
      <cdr:x>0.71429</cdr:x>
      <cdr:y>0.75556</cdr:y>
    </cdr:from>
    <cdr:to>
      <cdr:x>0.76191</cdr:x>
      <cdr:y>0.82222</cdr:y>
    </cdr:to>
    <cdr:sp macro="" textlink="">
      <cdr:nvSpPr>
        <cdr:cNvPr id="6" name="Выгнутая влево стрелка 5"/>
        <cdr:cNvSpPr/>
      </cdr:nvSpPr>
      <cdr:spPr>
        <a:xfrm xmlns:a="http://schemas.openxmlformats.org/drawingml/2006/main">
          <a:off x="4572000" y="2590800"/>
          <a:ext cx="304806" cy="228578"/>
        </a:xfrm>
        <a:prstGeom xmlns:a="http://schemas.openxmlformats.org/drawingml/2006/main" prst="curvedRight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0.15493</cdr:x>
      <cdr:y>0.64516</cdr:y>
    </cdr:from>
    <cdr:to>
      <cdr:x>0.58592</cdr:x>
      <cdr:y>0.80645</cdr:y>
    </cdr:to>
    <cdr:sp macro="" textlink="">
      <cdr:nvSpPr>
        <cdr:cNvPr id="2" name="Выгнутая влево стрелка 1"/>
        <cdr:cNvSpPr/>
      </cdr:nvSpPr>
      <cdr:spPr>
        <a:xfrm xmlns:a="http://schemas.openxmlformats.org/drawingml/2006/main">
          <a:off x="838200" y="1524000"/>
          <a:ext cx="2331720" cy="381000"/>
        </a:xfrm>
        <a:prstGeom xmlns:a="http://schemas.openxmlformats.org/drawingml/2006/main" prst="curvedRightArrow">
          <a:avLst>
            <a:gd name="adj1" fmla="val 25000"/>
            <a:gd name="adj2" fmla="val 50000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1150" b="1" dirty="0" smtClean="0"/>
            <a:t>  92,7%                 92%                      92%</a:t>
          </a:r>
          <a:endParaRPr lang="ru-RU" sz="1150" b="1" dirty="0"/>
        </a:p>
      </cdr:txBody>
    </cdr:sp>
  </cdr:relSizeAnchor>
  <cdr:relSizeAnchor xmlns:cdr="http://schemas.openxmlformats.org/drawingml/2006/chartDrawing">
    <cdr:from>
      <cdr:x>0.64789</cdr:x>
      <cdr:y>0.25806</cdr:y>
    </cdr:from>
    <cdr:to>
      <cdr:x>0.98592</cdr:x>
      <cdr:y>0.51613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3505200" y="609600"/>
          <a:ext cx="1828800" cy="609600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1">
          <a:schemeClr val="accent5"/>
        </a:lnRef>
        <a:fillRef xmlns:a="http://schemas.openxmlformats.org/drawingml/2006/main" idx="2">
          <a:schemeClr val="accent5"/>
        </a:fillRef>
        <a:effectRef xmlns:a="http://schemas.openxmlformats.org/drawingml/2006/main" idx="1">
          <a:schemeClr val="accent5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r"/>
          <a:r>
            <a:rPr lang="ru-RU" dirty="0" smtClean="0"/>
            <a:t>       </a:t>
          </a:r>
          <a:r>
            <a:rPr lang="ru-RU" sz="1200" b="1" dirty="0" smtClean="0"/>
            <a:t>% охвата учащихся от общего  количества детей и молодёжи</a:t>
          </a:r>
          <a:r>
            <a:rPr lang="ru-RU" dirty="0" smtClean="0"/>
            <a:t>    </a:t>
          </a:r>
          <a:endParaRPr lang="ru-RU" sz="1200" b="1" dirty="0"/>
        </a:p>
      </cdr:txBody>
    </cdr:sp>
  </cdr:relSizeAnchor>
  <cdr:relSizeAnchor xmlns:cdr="http://schemas.openxmlformats.org/drawingml/2006/chartDrawing">
    <cdr:from>
      <cdr:x>0.66197</cdr:x>
      <cdr:y>0.29032</cdr:y>
    </cdr:from>
    <cdr:to>
      <cdr:x>0.69014</cdr:x>
      <cdr:y>0.41935</cdr:y>
    </cdr:to>
    <cdr:sp macro="" textlink="">
      <cdr:nvSpPr>
        <cdr:cNvPr id="4" name="Выгнутая влево стрелка 3"/>
        <cdr:cNvSpPr/>
      </cdr:nvSpPr>
      <cdr:spPr>
        <a:xfrm xmlns:a="http://schemas.openxmlformats.org/drawingml/2006/main">
          <a:off x="3581400" y="685800"/>
          <a:ext cx="152400" cy="304800"/>
        </a:xfrm>
        <a:prstGeom xmlns:a="http://schemas.openxmlformats.org/drawingml/2006/main" prst="curvedRight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0.08379</cdr:x>
      <cdr:y>0.31955</cdr:y>
    </cdr:from>
    <cdr:to>
      <cdr:x>0.10897</cdr:x>
      <cdr:y>0.4415</cdr:y>
    </cdr:to>
    <cdr:sp macro="" textlink="">
      <cdr:nvSpPr>
        <cdr:cNvPr id="2" name="TextBox 1"/>
        <cdr:cNvSpPr txBox="1"/>
      </cdr:nvSpPr>
      <cdr:spPr>
        <a:xfrm xmlns:a="http://schemas.openxmlformats.org/drawingml/2006/main" rot="16377036">
          <a:off x="645839" y="1015562"/>
          <a:ext cx="360040" cy="2157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marL="228600" indent="-228600"/>
          <a:endParaRPr lang="ru-RU" sz="1100" dirty="0"/>
        </a:p>
      </cdr:txBody>
    </cdr:sp>
  </cdr:relSizeAnchor>
  <cdr:relSizeAnchor xmlns:cdr="http://schemas.openxmlformats.org/drawingml/2006/chartDrawing">
    <cdr:from>
      <cdr:x>0.11861</cdr:x>
      <cdr:y>0.26959</cdr:y>
    </cdr:from>
    <cdr:to>
      <cdr:x>0.16056</cdr:x>
      <cdr:y>0.43824</cdr:y>
    </cdr:to>
    <cdr:sp macro="" textlink="">
      <cdr:nvSpPr>
        <cdr:cNvPr id="3" name="TextBox 2"/>
        <cdr:cNvSpPr txBox="1"/>
      </cdr:nvSpPr>
      <cdr:spPr>
        <a:xfrm xmlns:a="http://schemas.openxmlformats.org/drawingml/2006/main" rot="16448822">
          <a:off x="947144" y="865146"/>
          <a:ext cx="497906" cy="3594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0.20187</cdr:x>
      <cdr:y>0.32903</cdr:y>
    </cdr:from>
    <cdr:to>
      <cdr:x>0.22673</cdr:x>
      <cdr:y>0.49976</cdr:y>
    </cdr:to>
    <cdr:sp macro="" textlink="">
      <cdr:nvSpPr>
        <cdr:cNvPr id="4" name="TextBox 3"/>
        <cdr:cNvSpPr txBox="1"/>
      </cdr:nvSpPr>
      <cdr:spPr>
        <a:xfrm xmlns:a="http://schemas.openxmlformats.org/drawingml/2006/main" rot="16200000">
          <a:off x="1584298" y="1116939"/>
          <a:ext cx="504056" cy="2129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0.22689</cdr:x>
      <cdr:y>0.36585</cdr:y>
    </cdr:from>
    <cdr:to>
      <cdr:x>0.26891</cdr:x>
      <cdr:y>0.53659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1944216" y="1080120"/>
          <a:ext cx="360040" cy="5040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0.30252</cdr:x>
      <cdr:y>0.31707</cdr:y>
    </cdr:from>
    <cdr:to>
      <cdr:x>0.36134</cdr:x>
      <cdr:y>0.43902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2592288" y="936104"/>
          <a:ext cx="504056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0.33613</cdr:x>
      <cdr:y>0.17341</cdr:y>
    </cdr:from>
    <cdr:to>
      <cdr:x>0.39072</cdr:x>
      <cdr:y>0.46573</cdr:y>
    </cdr:to>
    <cdr:sp macro="" textlink="">
      <cdr:nvSpPr>
        <cdr:cNvPr id="7" name="TextBox 6"/>
        <cdr:cNvSpPr txBox="1"/>
      </cdr:nvSpPr>
      <cdr:spPr>
        <a:xfrm xmlns:a="http://schemas.openxmlformats.org/drawingml/2006/main" rot="16200000">
          <a:off x="2682694" y="709599"/>
          <a:ext cx="863000" cy="4677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0.16807</cdr:x>
      <cdr:y>0.07317</cdr:y>
    </cdr:from>
    <cdr:to>
      <cdr:x>0.26891</cdr:x>
      <cdr:y>0.2439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1440160" y="216024"/>
          <a:ext cx="864096" cy="5040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0.22689</cdr:x>
      <cdr:y>0.19512</cdr:y>
    </cdr:from>
    <cdr:to>
      <cdr:x>0.3336</cdr:x>
      <cdr:y>0.50484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1944216" y="57606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0.18487</cdr:x>
      <cdr:y>0.17073</cdr:y>
    </cdr:from>
    <cdr:to>
      <cdr:x>0.2605</cdr:x>
      <cdr:y>0.26829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1584176" y="504056"/>
          <a:ext cx="648072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0.30252</cdr:x>
      <cdr:y>0.02439</cdr:y>
    </cdr:from>
    <cdr:to>
      <cdr:x>0.37562</cdr:x>
      <cdr:y>0.12195</cdr:y>
    </cdr:to>
    <cdr:sp macro="" textlink="">
      <cdr:nvSpPr>
        <cdr:cNvPr id="12" name="TextBox 11"/>
        <cdr:cNvSpPr txBox="1"/>
      </cdr:nvSpPr>
      <cdr:spPr>
        <a:xfrm xmlns:a="http://schemas.openxmlformats.org/drawingml/2006/main">
          <a:off x="2592288" y="72008"/>
          <a:ext cx="626368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0.39535</cdr:x>
      <cdr:y>0.04412</cdr:y>
    </cdr:from>
    <cdr:to>
      <cdr:x>0.49584</cdr:x>
      <cdr:y>0.45876</cdr:y>
    </cdr:to>
    <cdr:sp macro="" textlink="">
      <cdr:nvSpPr>
        <cdr:cNvPr id="13" name="TextBox 12"/>
        <cdr:cNvSpPr txBox="1"/>
      </cdr:nvSpPr>
      <cdr:spPr>
        <a:xfrm xmlns:a="http://schemas.openxmlformats.org/drawingml/2006/main" rot="16388779">
          <a:off x="3206238" y="311789"/>
          <a:ext cx="1224136" cy="8610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0.12632</cdr:x>
      <cdr:y>0.46667</cdr:y>
    </cdr:from>
    <cdr:to>
      <cdr:x>0.58947</cdr:x>
      <cdr:y>0.77778</cdr:y>
    </cdr:to>
    <cdr:sp macro="" textlink="">
      <cdr:nvSpPr>
        <cdr:cNvPr id="2" name="Выгнутая влево стрелка 1"/>
        <cdr:cNvSpPr/>
      </cdr:nvSpPr>
      <cdr:spPr>
        <a:xfrm xmlns:a="http://schemas.openxmlformats.org/drawingml/2006/main">
          <a:off x="914400" y="1600200"/>
          <a:ext cx="3352800" cy="1066800"/>
        </a:xfrm>
        <a:prstGeom xmlns:a="http://schemas.openxmlformats.org/drawingml/2006/main" prst="curvedRightArrow">
          <a:avLst>
            <a:gd name="adj1" fmla="val 25000"/>
            <a:gd name="adj2" fmla="val 50000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 dirty="0" smtClean="0"/>
        </a:p>
        <a:p xmlns:a="http://schemas.openxmlformats.org/drawingml/2006/main">
          <a:endParaRPr lang="ru-RU" dirty="0"/>
        </a:p>
        <a:p xmlns:a="http://schemas.openxmlformats.org/drawingml/2006/main">
          <a:r>
            <a:rPr lang="ru-RU" sz="1200" b="1" dirty="0" smtClean="0"/>
            <a:t>    76,9%                        69,7%                           74,2%</a:t>
          </a:r>
          <a:endParaRPr lang="ru-RU" sz="1200" b="1" dirty="0"/>
        </a:p>
      </cdr:txBody>
    </cdr:sp>
  </cdr:relSizeAnchor>
  <cdr:relSizeAnchor xmlns:cdr="http://schemas.openxmlformats.org/drawingml/2006/chartDrawing">
    <cdr:from>
      <cdr:x>0.68421</cdr:x>
      <cdr:y>0.73333</cdr:y>
    </cdr:from>
    <cdr:to>
      <cdr:x>1</cdr:x>
      <cdr:y>1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5105400" y="2590800"/>
          <a:ext cx="2286000" cy="914400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1">
          <a:schemeClr val="accent5"/>
        </a:lnRef>
        <a:fillRef xmlns:a="http://schemas.openxmlformats.org/drawingml/2006/main" idx="2">
          <a:schemeClr val="accent5"/>
        </a:fillRef>
        <a:effectRef xmlns:a="http://schemas.openxmlformats.org/drawingml/2006/main" idx="1">
          <a:schemeClr val="accent5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r"/>
          <a:r>
            <a:rPr lang="ru-RU" dirty="0" smtClean="0"/>
            <a:t>                  </a:t>
          </a:r>
          <a:r>
            <a:rPr lang="ru-RU" sz="1400" b="1" dirty="0" smtClean="0"/>
            <a:t>охват обучающихся </a:t>
          </a:r>
        </a:p>
        <a:p xmlns:a="http://schemas.openxmlformats.org/drawingml/2006/main">
          <a:pPr algn="r"/>
          <a:r>
            <a:rPr lang="ru-RU" sz="1400" b="1" dirty="0" smtClean="0"/>
            <a:t>с 5 до 18 лет </a:t>
          </a:r>
        </a:p>
        <a:p xmlns:a="http://schemas.openxmlformats.org/drawingml/2006/main">
          <a:pPr algn="r"/>
          <a:r>
            <a:rPr lang="ru-RU" sz="1400" b="1" dirty="0" smtClean="0"/>
            <a:t>дополнительным образованием, %</a:t>
          </a:r>
          <a:endParaRPr lang="ru-RU" sz="1400" b="1" dirty="0"/>
        </a:p>
      </cdr:txBody>
    </cdr:sp>
  </cdr:relSizeAnchor>
  <cdr:relSizeAnchor xmlns:cdr="http://schemas.openxmlformats.org/drawingml/2006/chartDrawing">
    <cdr:from>
      <cdr:x>0.68421</cdr:x>
      <cdr:y>0.75556</cdr:y>
    </cdr:from>
    <cdr:to>
      <cdr:x>0.77895</cdr:x>
      <cdr:y>0.86667</cdr:y>
    </cdr:to>
    <cdr:sp macro="" textlink="">
      <cdr:nvSpPr>
        <cdr:cNvPr id="4" name="Выгнутая влево стрелка 3"/>
        <cdr:cNvSpPr/>
      </cdr:nvSpPr>
      <cdr:spPr>
        <a:xfrm xmlns:a="http://schemas.openxmlformats.org/drawingml/2006/main">
          <a:off x="4953000" y="2590800"/>
          <a:ext cx="685800" cy="381000"/>
        </a:xfrm>
        <a:prstGeom xmlns:a="http://schemas.openxmlformats.org/drawingml/2006/main" prst="curvedRight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0.66667</cdr:x>
      <cdr:y>0.8</cdr:y>
    </cdr:from>
    <cdr:to>
      <cdr:x>1</cdr:x>
      <cdr:y>1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3962400" y="2438400"/>
          <a:ext cx="1905000" cy="609600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1">
          <a:schemeClr val="accent5"/>
        </a:lnRef>
        <a:fillRef xmlns:a="http://schemas.openxmlformats.org/drawingml/2006/main" idx="2">
          <a:schemeClr val="accent5"/>
        </a:fillRef>
        <a:effectRef xmlns:a="http://schemas.openxmlformats.org/drawingml/2006/main" idx="1">
          <a:schemeClr val="accent5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r"/>
          <a:r>
            <a:rPr lang="ru-RU" dirty="0" smtClean="0"/>
            <a:t>                </a:t>
          </a:r>
          <a:r>
            <a:rPr lang="ru-RU" b="1" dirty="0" smtClean="0"/>
            <a:t>охвачено организованным</a:t>
          </a:r>
        </a:p>
        <a:p xmlns:a="http://schemas.openxmlformats.org/drawingml/2006/main">
          <a:pPr algn="r"/>
          <a:r>
            <a:rPr lang="ru-RU" b="1" dirty="0" smtClean="0"/>
            <a:t> отдыхом, чел.   </a:t>
          </a:r>
          <a:endParaRPr lang="ru-RU" b="1" dirty="0"/>
        </a:p>
      </cdr:txBody>
    </cdr:sp>
  </cdr:relSizeAnchor>
  <cdr:relSizeAnchor xmlns:cdr="http://schemas.openxmlformats.org/drawingml/2006/chartDrawing">
    <cdr:from>
      <cdr:x>0.70667</cdr:x>
      <cdr:y>0.85</cdr:y>
    </cdr:from>
    <cdr:to>
      <cdr:x>0.76</cdr:x>
      <cdr:y>1</cdr:y>
    </cdr:to>
    <cdr:sp macro="" textlink="">
      <cdr:nvSpPr>
        <cdr:cNvPr id="3" name="Выгнутая влево стрелка 2"/>
        <cdr:cNvSpPr/>
      </cdr:nvSpPr>
      <cdr:spPr>
        <a:xfrm xmlns:a="http://schemas.openxmlformats.org/drawingml/2006/main">
          <a:off x="4038600" y="2590800"/>
          <a:ext cx="304800" cy="457200"/>
        </a:xfrm>
        <a:prstGeom xmlns:a="http://schemas.openxmlformats.org/drawingml/2006/main" prst="curvedRight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0.61194</cdr:x>
      <cdr:y>0.15385</cdr:y>
    </cdr:from>
    <cdr:to>
      <cdr:x>0.97015</cdr:x>
      <cdr:y>0.46154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3124200" y="457200"/>
          <a:ext cx="1828800" cy="914400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1">
          <a:schemeClr val="accent5"/>
        </a:lnRef>
        <a:fillRef xmlns:a="http://schemas.openxmlformats.org/drawingml/2006/main" idx="2">
          <a:schemeClr val="accent5"/>
        </a:fillRef>
        <a:effectRef xmlns:a="http://schemas.openxmlformats.org/drawingml/2006/main" idx="1">
          <a:schemeClr val="accent5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dirty="0" smtClean="0"/>
            <a:t>                  </a:t>
          </a:r>
          <a:r>
            <a:rPr lang="ru-RU" b="1" dirty="0" smtClean="0"/>
            <a:t>количество </a:t>
          </a:r>
        </a:p>
        <a:p xmlns:a="http://schemas.openxmlformats.org/drawingml/2006/main">
          <a:pPr algn="r"/>
          <a:r>
            <a:rPr lang="ru-RU" b="1" dirty="0" smtClean="0"/>
            <a:t> трудоустроенных   в возрасте 14-18 лет, чел.</a:t>
          </a:r>
          <a:endParaRPr lang="ru-RU" b="1" dirty="0"/>
        </a:p>
      </cdr:txBody>
    </cdr:sp>
  </cdr:relSizeAnchor>
  <cdr:relSizeAnchor xmlns:cdr="http://schemas.openxmlformats.org/drawingml/2006/chartDrawing">
    <cdr:from>
      <cdr:x>0.61194</cdr:x>
      <cdr:y>0.15385</cdr:y>
    </cdr:from>
    <cdr:to>
      <cdr:x>0.69552</cdr:x>
      <cdr:y>0.25641</cdr:y>
    </cdr:to>
    <cdr:sp macro="" textlink="">
      <cdr:nvSpPr>
        <cdr:cNvPr id="4" name="Выгнутая влево стрелка 3"/>
        <cdr:cNvSpPr/>
      </cdr:nvSpPr>
      <cdr:spPr>
        <a:xfrm xmlns:a="http://schemas.openxmlformats.org/drawingml/2006/main">
          <a:off x="3124200" y="457200"/>
          <a:ext cx="426720" cy="304800"/>
        </a:xfrm>
        <a:prstGeom xmlns:a="http://schemas.openxmlformats.org/drawingml/2006/main" prst="curvedRight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933C05-8457-40A5-895E-0CEC42C4E170}" type="datetimeFigureOut">
              <a:rPr lang="ru-RU" smtClean="0"/>
              <a:pPr/>
              <a:t>14.09.2016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00CAD4-8886-4004-94C8-A39BE02A48B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00CAD4-8886-4004-94C8-A39BE02A48B4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454BC1-D8B4-4BE6-9A21-0459B5EA482A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6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454BC1-D8B4-4BE6-9A21-0459B5EA482A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600" dirty="0"/>
          </a:p>
          <a:p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454BC1-D8B4-4BE6-9A21-0459B5EA482A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454BC1-D8B4-4BE6-9A21-0459B5EA482A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6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454BC1-D8B4-4BE6-9A21-0459B5EA482A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00CAD4-8886-4004-94C8-A39BE02A48B4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454BC1-D8B4-4BE6-9A21-0459B5EA482A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454BC1-D8B4-4BE6-9A21-0459B5EA482A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6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454BC1-D8B4-4BE6-9A21-0459B5EA482A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6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454BC1-D8B4-4BE6-9A21-0459B5EA482A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454BC1-D8B4-4BE6-9A21-0459B5EA482A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454BC1-D8B4-4BE6-9A21-0459B5EA482A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454BC1-D8B4-4BE6-9A21-0459B5EA482A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454BC1-D8B4-4BE6-9A21-0459B5EA482A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BCC28-CF34-4768-B259-7AF26C43EC1B}" type="datetime1">
              <a:rPr lang="en-US" smtClean="0"/>
              <a:pPr/>
              <a:t>9/14/2016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D9C9F-026D-43EB-A6D6-E6E25B8CE874}" type="datetime1">
              <a:rPr lang="en-US" smtClean="0"/>
              <a:pPr/>
              <a:t>9/14/2016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586D9-329D-4E37-96F8-9338F0F73C2D}" type="datetime1">
              <a:rPr lang="en-US" smtClean="0"/>
              <a:pPr/>
              <a:t>9/14/2016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75FAB-0617-4EC2-9AF8-1D085ACF95DF}" type="datetime1">
              <a:rPr lang="en-US" smtClean="0"/>
              <a:pPr/>
              <a:t>9/14/2016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30A94-1D34-4997-BE93-64B7EB87923E}" type="datetime1">
              <a:rPr lang="en-US" smtClean="0"/>
              <a:pPr/>
              <a:t>9/14/2016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D43F4-CBF8-4C14-BEE9-4415D4C4F313}" type="datetime1">
              <a:rPr lang="en-US" smtClean="0"/>
              <a:pPr/>
              <a:t>9/14/2016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7AB6D-C55C-48EA-AC1D-24DC5FFCDC55}" type="datetime1">
              <a:rPr lang="en-US" smtClean="0"/>
              <a:pPr/>
              <a:t>9/14/2016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8EB6F-7422-4728-A4C4-DADC0BDACD0B}" type="datetime1">
              <a:rPr lang="en-US" smtClean="0"/>
              <a:pPr/>
              <a:t>9/14/2016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77C6-F70D-4C1F-B4DB-82B7E844E3FC}" type="datetime1">
              <a:rPr lang="en-US" smtClean="0"/>
              <a:pPr/>
              <a:t>9/14/2016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6F739-C665-463B-92D6-3EC42DC58FB0}" type="datetime1">
              <a:rPr lang="en-US" smtClean="0"/>
              <a:pPr/>
              <a:t>9/14/2016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667E1-CC33-4F5B-8CD5-24D2D4181870}" type="datetime1">
              <a:rPr lang="en-US" smtClean="0"/>
              <a:pPr/>
              <a:t>9/14/2016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71000"/>
            <a:lum/>
          </a:blip>
          <a:srcRect/>
          <a:stretch>
            <a:fillRect l="1000" t="1000" r="1000"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2CF554-36CD-4A16-A70E-D80E514FA479}" type="datetime1">
              <a:rPr lang="en-US" smtClean="0"/>
              <a:pPr/>
              <a:t>9/14/2016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gif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chart" Target="../charts/chart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chart" Target="../charts/chart7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6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8.xml"/><Relationship Id="rId5" Type="http://schemas.openxmlformats.org/officeDocument/2006/relationships/image" Target="../media/image30.jpeg"/><Relationship Id="rId4" Type="http://schemas.openxmlformats.org/officeDocument/2006/relationships/hyperlink" Target="http://m001.bcm.ru/1203/e476a2a8-ba69-4ee0-aa77-357bc482a6b3.jpg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9.xml"/><Relationship Id="rId5" Type="http://schemas.openxmlformats.org/officeDocument/2006/relationships/image" Target="../media/image32.jpe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533400"/>
            <a:ext cx="6781800" cy="5257800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dirty="0" smtClean="0">
                <a:solidFill>
                  <a:srgbClr val="7030A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О результатах и перспективах развития муниципальной системы образования </a:t>
            </a:r>
            <a:br>
              <a:rPr lang="ru-RU" sz="4000" b="1" dirty="0" smtClean="0">
                <a:solidFill>
                  <a:srgbClr val="7030A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7030A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Терского района: новые ориентиры – новые решения.</a:t>
            </a:r>
            <a:br>
              <a:rPr lang="ru-RU" sz="4000" b="1" dirty="0" smtClean="0">
                <a:solidFill>
                  <a:srgbClr val="7030A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FF8989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rgbClr val="FF8989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7030A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Горохова О.В.</a:t>
            </a:r>
            <a:br>
              <a:rPr lang="ru-RU" sz="3100" b="1" dirty="0" smtClean="0">
                <a:solidFill>
                  <a:srgbClr val="7030A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7030A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начальник отдела образования</a:t>
            </a:r>
            <a:br>
              <a:rPr lang="ru-RU" sz="3100" b="1" dirty="0" smtClean="0">
                <a:solidFill>
                  <a:srgbClr val="7030A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7030A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14.09.2016</a:t>
            </a:r>
            <a:r>
              <a:rPr lang="ru-RU" sz="3100" b="1" dirty="0" smtClean="0">
                <a:solidFill>
                  <a:srgbClr val="7030A0"/>
                </a:solidFill>
              </a:rPr>
              <a:t/>
            </a:r>
            <a:br>
              <a:rPr lang="ru-RU" sz="3100" b="1" dirty="0" smtClean="0">
                <a:solidFill>
                  <a:srgbClr val="7030A0"/>
                </a:solidFill>
              </a:rPr>
            </a:b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6700" b="1" dirty="0" smtClean="0">
                <a:solidFill>
                  <a:srgbClr val="35ACF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700" b="1" dirty="0" smtClean="0">
                <a:solidFill>
                  <a:srgbClr val="35ACF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6700" b="1" dirty="0" smtClean="0">
                <a:solidFill>
                  <a:srgbClr val="FF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700" b="1" dirty="0" smtClean="0">
                <a:solidFill>
                  <a:srgbClr val="FF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Рисунок 2" descr="middle_Beloe_more1.JPG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152400" y="3429000"/>
            <a:ext cx="1898374" cy="121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КУШКОВ-пейзаж-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2400" y="2209800"/>
            <a:ext cx="1905000" cy="1371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Documents and Settings\c_ja\Рабочий стол\Документы Бычковой М.Г\Презентация СЭР\Картинки для презентации\DSCF09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" y="5638800"/>
            <a:ext cx="1905000" cy="121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Содержимое 3" descr="IMG_016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2400" y="0"/>
            <a:ext cx="1905000" cy="1295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" descr="V:\Шевелёва\герб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53400" y="152400"/>
            <a:ext cx="838200" cy="990600"/>
          </a:xfrm>
          <a:prstGeom prst="rect">
            <a:avLst/>
          </a:prstGeom>
          <a:noFill/>
        </p:spPr>
      </p:pic>
      <p:pic>
        <p:nvPicPr>
          <p:cNvPr id="13" name="Рисунок 12" descr="detskiy-sad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52400" y="1143000"/>
            <a:ext cx="1767216" cy="1219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Рисунок 13" descr="110914173743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52400" y="4572000"/>
            <a:ext cx="1828800" cy="10390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71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62000" y="457200"/>
            <a:ext cx="7391400" cy="1165225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Перепрофилирование под спортивный зал комнаты в филиале №1 с.Кузомень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b="1" dirty="0">
              <a:solidFill>
                <a:srgbClr val="7030A0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type="subTitle" idx="1"/>
          </p:nvPr>
        </p:nvSpPr>
        <p:spPr>
          <a:xfrm>
            <a:off x="1066800" y="1524000"/>
            <a:ext cx="7391400" cy="4572000"/>
          </a:xfrm>
        </p:spPr>
        <p:txBody>
          <a:bodyPr>
            <a:noAutofit/>
          </a:bodyPr>
          <a:lstStyle/>
          <a:p>
            <a:pPr algn="just" fontAlgn="t"/>
            <a:endParaRPr lang="ru-RU" sz="16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l">
              <a:buFont typeface="+mj-lt"/>
              <a:buAutoNum type="arabicPeriod"/>
            </a:pPr>
            <a:endParaRPr lang="ru-RU" sz="2000" b="1" dirty="0" smtClean="0">
              <a:solidFill>
                <a:srgbClr val="002060"/>
              </a:solidFill>
            </a:endParaRPr>
          </a:p>
          <a:p>
            <a:endParaRPr lang="ru-RU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1" descr="V:\Шевелёва\герб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53400" y="152400"/>
            <a:ext cx="838200" cy="990600"/>
          </a:xfrm>
          <a:prstGeom prst="rect">
            <a:avLst/>
          </a:prstGeom>
          <a:noFill/>
        </p:spPr>
      </p:pic>
      <p:pic>
        <p:nvPicPr>
          <p:cNvPr id="9" name="Рисунок 8" descr="G:\Кузомень\кузомень\DSC08121.JPG"/>
          <p:cNvPicPr/>
          <p:nvPr/>
        </p:nvPicPr>
        <p:blipFill>
          <a:blip r:embed="rId5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09600" y="2590800"/>
            <a:ext cx="3181350" cy="2390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G:\Кузомень\IMG_4436.jpg"/>
          <p:cNvPicPr/>
          <p:nvPr/>
        </p:nvPicPr>
        <p:blipFill>
          <a:blip r:embed="rId6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514600"/>
            <a:ext cx="3276600" cy="2457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71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62000" y="457200"/>
            <a:ext cx="7391400" cy="1165225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Перепрофилирование под спортивный зал комнаты в филиале №1 с.Кузомень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b="1" dirty="0">
              <a:solidFill>
                <a:srgbClr val="7030A0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type="subTitle" idx="1"/>
          </p:nvPr>
        </p:nvSpPr>
        <p:spPr>
          <a:xfrm>
            <a:off x="1066800" y="1524000"/>
            <a:ext cx="7391400" cy="4572000"/>
          </a:xfrm>
        </p:spPr>
        <p:txBody>
          <a:bodyPr>
            <a:noAutofit/>
          </a:bodyPr>
          <a:lstStyle/>
          <a:p>
            <a:pPr algn="just" fontAlgn="t"/>
            <a:endParaRPr lang="ru-RU" sz="16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l">
              <a:buFont typeface="+mj-lt"/>
              <a:buAutoNum type="arabicPeriod"/>
            </a:pPr>
            <a:endParaRPr lang="ru-RU" sz="2000" b="1" dirty="0" smtClean="0">
              <a:solidFill>
                <a:srgbClr val="002060"/>
              </a:solidFill>
            </a:endParaRPr>
          </a:p>
          <a:p>
            <a:endParaRPr lang="ru-RU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1" descr="V:\Шевелёва\герб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53400" y="152400"/>
            <a:ext cx="838200" cy="990600"/>
          </a:xfrm>
          <a:prstGeom prst="rect">
            <a:avLst/>
          </a:prstGeom>
          <a:noFill/>
        </p:spPr>
      </p:pic>
      <p:pic>
        <p:nvPicPr>
          <p:cNvPr id="9" name="Рисунок 8" descr="G:\Кузомень\IMG_4420.jpg"/>
          <p:cNvPicPr/>
          <p:nvPr/>
        </p:nvPicPr>
        <p:blipFill>
          <a:blip r:embed="rId5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914400" y="2286000"/>
            <a:ext cx="2600325" cy="32315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G:\Кузомень\IMG_4430.jpg"/>
          <p:cNvPicPr/>
          <p:nvPr/>
        </p:nvPicPr>
        <p:blipFill>
          <a:blip r:embed="rId6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667000"/>
            <a:ext cx="3171825" cy="23787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52401" y="685799"/>
          <a:ext cx="3429110" cy="4373998"/>
        </p:xfrm>
        <a:graphic>
          <a:graphicData uri="http://schemas.openxmlformats.org/drawingml/2006/table">
            <a:tbl>
              <a:tblPr/>
              <a:tblGrid>
                <a:gridCol w="256341"/>
                <a:gridCol w="886658"/>
                <a:gridCol w="784558"/>
                <a:gridCol w="402105"/>
                <a:gridCol w="388602"/>
                <a:gridCol w="388602"/>
                <a:gridCol w="322244"/>
              </a:tblGrid>
              <a:tr h="172915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</a:rPr>
                        <a:t>№ </a:t>
                      </a:r>
                      <a:r>
                        <a:rPr lang="ru-RU" sz="1000" b="1" dirty="0" err="1">
                          <a:latin typeface="Times New Roman"/>
                          <a:ea typeface="Times New Roman"/>
                        </a:rPr>
                        <a:t>п</a:t>
                      </a:r>
                      <a:r>
                        <a:rPr lang="ru-RU" sz="1000" b="1" dirty="0">
                          <a:latin typeface="Times New Roman"/>
                          <a:ea typeface="Times New Roman"/>
                        </a:rPr>
                        <a:t>/</a:t>
                      </a:r>
                      <a:r>
                        <a:rPr lang="ru-RU" sz="1000" b="1" dirty="0" err="1">
                          <a:latin typeface="Times New Roman"/>
                          <a:ea typeface="Times New Roman"/>
                        </a:rPr>
                        <a:t>п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Олимпиада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latin typeface="Times New Roman"/>
                          <a:ea typeface="Times New Roman"/>
                        </a:rPr>
                        <a:t>Количество участников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latin typeface="Times New Roman"/>
                          <a:ea typeface="Times New Roman"/>
                        </a:rPr>
                        <a:t>2014/2015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83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latin typeface="Times New Roman"/>
                          <a:ea typeface="Times New Roman"/>
                        </a:rPr>
                        <a:t>2014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latin typeface="Times New Roman"/>
                          <a:ea typeface="Times New Roman"/>
                        </a:rPr>
                        <a:t>2015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latin typeface="Times New Roman"/>
                          <a:ea typeface="Times New Roman"/>
                        </a:rPr>
                        <a:t>2014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latin typeface="Times New Roman"/>
                          <a:ea typeface="Times New Roman"/>
                        </a:rPr>
                        <a:t>2015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4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latin typeface="Times New Roman"/>
                          <a:ea typeface="Times New Roman"/>
                        </a:rPr>
                        <a:t>победители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latin typeface="Times New Roman"/>
                          <a:ea typeface="Times New Roman"/>
                        </a:rPr>
                        <a:t>призёры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29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</a:rPr>
                        <a:t>Химия</a:t>
                      </a: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3/6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9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</a:rPr>
                        <a:t>Биология </a:t>
                      </a: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15/10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0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10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7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9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</a:rPr>
                        <a:t>Физика</a:t>
                      </a: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14/11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9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</a:rPr>
                        <a:t>Экология</a:t>
                      </a: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12/12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</a:rPr>
                        <a:t>5</a:t>
                      </a: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</a:rPr>
                        <a:t>6</a:t>
                      </a: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9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</a:rPr>
                        <a:t>5</a:t>
                      </a: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</a:rPr>
                        <a:t>Математика</a:t>
                      </a: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22/17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0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9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8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9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</a:rPr>
                        <a:t>6</a:t>
                      </a: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</a:rPr>
                        <a:t>География</a:t>
                      </a: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</a:rPr>
                        <a:t>9/11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26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</a:rPr>
                        <a:t>7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</a:rPr>
                        <a:t>Русский язык</a:t>
                      </a: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</a:rPr>
                        <a:t>14/11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9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</a:rPr>
                        <a:t>8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</a:rPr>
                        <a:t>Литература</a:t>
                      </a: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11/4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9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</a:rPr>
                        <a:t>9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</a:rPr>
                        <a:t>История</a:t>
                      </a: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14/8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0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83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</a:rPr>
                        <a:t>10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</a:rPr>
                        <a:t>Обществознание</a:t>
                      </a: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</a:rPr>
                        <a:t>21/17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0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7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10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83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</a:rPr>
                        <a:t>11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</a:rPr>
                        <a:t>Английский язык</a:t>
                      </a: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12/11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2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</a:rPr>
                        <a:t>12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</a:rPr>
                        <a:t>Физическая культура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</a:rPr>
                        <a:t>17/19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</a:rPr>
                        <a:t>7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8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9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</a:rPr>
                        <a:t>13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</a:rPr>
                        <a:t>Технология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</a:rPr>
                        <a:t>19/14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7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6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9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</a:rPr>
                        <a:t>14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</a:rPr>
                        <a:t>ОБЖ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</a:rPr>
                        <a:t>11/12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8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9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</a:rPr>
                        <a:t>15.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</a:rPr>
                        <a:t>Право 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Times New Roman"/>
                          <a:ea typeface="Times New Roman"/>
                        </a:rPr>
                        <a:t>3/2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2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</a:rPr>
                        <a:t>16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</a:rPr>
                        <a:t>Информатика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</a:rPr>
                        <a:t>0/4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0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</a:rPr>
                        <a:t>--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0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9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</a:rPr>
                        <a:t>Итого: 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u="sng">
                          <a:latin typeface="Times New Roman"/>
                          <a:ea typeface="Times New Roman"/>
                        </a:rPr>
                        <a:t>40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u="sng">
                          <a:latin typeface="Times New Roman"/>
                          <a:ea typeface="Times New Roman"/>
                        </a:rPr>
                        <a:t>32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u="sng">
                          <a:latin typeface="Times New Roman"/>
                          <a:ea typeface="Times New Roman"/>
                        </a:rPr>
                        <a:t>71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u="sng">
                          <a:latin typeface="Times New Roman"/>
                          <a:ea typeface="Times New Roman"/>
                        </a:rPr>
                        <a:t>77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08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u="sng">
                          <a:latin typeface="Times New Roman"/>
                          <a:ea typeface="Times New Roman"/>
                        </a:rPr>
                        <a:t>197/169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u="sng">
                          <a:latin typeface="Times New Roman"/>
                          <a:ea typeface="Times New Roman"/>
                        </a:rPr>
                        <a:t>20,3%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u="sng">
                          <a:latin typeface="Times New Roman"/>
                          <a:ea typeface="Times New Roman"/>
                        </a:rPr>
                        <a:t>19%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u="sng">
                          <a:latin typeface="Times New Roman"/>
                          <a:ea typeface="Times New Roman"/>
                        </a:rPr>
                        <a:t>36%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u="sng" dirty="0">
                          <a:latin typeface="Times New Roman"/>
                          <a:ea typeface="Times New Roman"/>
                        </a:rPr>
                        <a:t>46%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54461" marR="54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28600" y="104001"/>
            <a:ext cx="184731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962400" y="858492"/>
          <a:ext cx="5029200" cy="4907742"/>
        </p:xfrm>
        <a:graphic>
          <a:graphicData uri="http://schemas.openxmlformats.org/drawingml/2006/table">
            <a:tbl>
              <a:tblPr/>
              <a:tblGrid>
                <a:gridCol w="2514600"/>
                <a:gridCol w="2514600"/>
              </a:tblGrid>
              <a:tr h="2084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2014</a:t>
                      </a:r>
                      <a:r>
                        <a:rPr lang="ru-RU" sz="1400" b="1" baseline="0" dirty="0" smtClean="0">
                          <a:latin typeface="Calibri"/>
                          <a:ea typeface="Calibri"/>
                          <a:cs typeface="Times New Roman"/>
                        </a:rPr>
                        <a:t> год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66" marR="60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2015</a:t>
                      </a:r>
                      <a:r>
                        <a:rPr lang="ru-RU" sz="1400" b="1" baseline="0" dirty="0" smtClean="0">
                          <a:latin typeface="Calibri"/>
                          <a:ea typeface="Calibri"/>
                          <a:cs typeface="Times New Roman"/>
                        </a:rPr>
                        <a:t> год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66" marR="60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80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Calibri"/>
                          <a:ea typeface="Calibri"/>
                          <a:cs typeface="Times New Roman"/>
                        </a:rPr>
                        <a:t>1. Богданова </a:t>
                      </a:r>
                      <a:r>
                        <a:rPr lang="ru-RU" sz="1000" dirty="0">
                          <a:latin typeface="Calibri"/>
                          <a:ea typeface="Calibri"/>
                          <a:cs typeface="Times New Roman"/>
                        </a:rPr>
                        <a:t>- </a:t>
                      </a:r>
                      <a:r>
                        <a:rPr lang="ru-RU" sz="1000" dirty="0" err="1">
                          <a:latin typeface="Calibri"/>
                          <a:ea typeface="Calibri"/>
                          <a:cs typeface="Times New Roman"/>
                        </a:rPr>
                        <a:t>Саврицкая</a:t>
                      </a:r>
                      <a:r>
                        <a:rPr lang="ru-RU" sz="1000" dirty="0">
                          <a:latin typeface="Calibri"/>
                          <a:ea typeface="Calibri"/>
                          <a:cs typeface="Times New Roman"/>
                        </a:rPr>
                        <a:t> Мария Андреевна, 9 «А» </a:t>
                      </a:r>
                      <a:r>
                        <a:rPr lang="ru-RU" sz="1000" dirty="0" smtClean="0">
                          <a:latin typeface="Calibri"/>
                          <a:ea typeface="Calibri"/>
                          <a:cs typeface="Times New Roman"/>
                        </a:rPr>
                        <a:t>класс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Победитель регионального этапа всероссийской олимпиады школьников по литературе</a:t>
                      </a:r>
                      <a:endParaRPr lang="ru-RU" sz="10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66" marR="60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1000" dirty="0" smtClean="0">
                          <a:latin typeface="+mn-lt"/>
                          <a:ea typeface="Calibri"/>
                          <a:cs typeface="Times New Roman"/>
                        </a:rPr>
                        <a:t>Богданова - </a:t>
                      </a:r>
                      <a:r>
                        <a:rPr lang="ru-RU" sz="1000" dirty="0" err="1" smtClean="0">
                          <a:latin typeface="+mn-lt"/>
                          <a:ea typeface="Calibri"/>
                          <a:cs typeface="Times New Roman"/>
                        </a:rPr>
                        <a:t>Саврицкая</a:t>
                      </a:r>
                      <a:r>
                        <a:rPr lang="ru-RU" sz="1000" dirty="0" smtClean="0">
                          <a:latin typeface="+mn-lt"/>
                          <a:ea typeface="Calibri"/>
                          <a:cs typeface="Times New Roman"/>
                        </a:rPr>
                        <a:t> Мария Андреевна, 10 «А» класс</a:t>
                      </a:r>
                    </a:p>
                    <a:p>
                      <a:pPr marL="228600" indent="-2286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Призёр</a:t>
                      </a:r>
                      <a:r>
                        <a:rPr lang="ru-RU" sz="10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регионального 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этапа всероссийской олимпиады школьников по литературе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66" marR="60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30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Calibri"/>
                          <a:ea typeface="Calibri"/>
                          <a:cs typeface="Times New Roman"/>
                        </a:rPr>
                        <a:t>2. </a:t>
                      </a:r>
                      <a:r>
                        <a:rPr lang="ru-RU" sz="1000" dirty="0" err="1" smtClean="0">
                          <a:latin typeface="Calibri"/>
                          <a:ea typeface="Calibri"/>
                          <a:cs typeface="Times New Roman"/>
                        </a:rPr>
                        <a:t>Ярунцева</a:t>
                      </a:r>
                      <a:r>
                        <a:rPr lang="ru-RU" sz="10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000" dirty="0">
                          <a:latin typeface="Calibri"/>
                          <a:ea typeface="Calibri"/>
                          <a:cs typeface="Times New Roman"/>
                        </a:rPr>
                        <a:t>Ольга Сергеевна, 10 «А» </a:t>
                      </a:r>
                      <a:r>
                        <a:rPr lang="ru-RU" sz="1000" dirty="0" smtClean="0">
                          <a:latin typeface="Calibri"/>
                          <a:ea typeface="Calibri"/>
                          <a:cs typeface="Times New Roman"/>
                        </a:rPr>
                        <a:t>класс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Призёр регионального этапа всероссийской олимпиады школьников по русскому языку</a:t>
                      </a:r>
                      <a:endParaRPr lang="ru-RU" sz="10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0466" marR="60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2. Чернявский Никита, 11А , </a:t>
                      </a: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Призёр 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регионального этапа всероссийской олимпиады школьников </a:t>
                      </a:r>
                      <a:r>
                        <a:rPr lang="en-US" sz="10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0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по физической культуре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66" marR="60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67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Calibri"/>
                          <a:ea typeface="Calibri"/>
                          <a:cs typeface="Times New Roman"/>
                        </a:rPr>
                        <a:t>3. </a:t>
                      </a:r>
                      <a:r>
                        <a:rPr lang="ru-RU" sz="1000" dirty="0" err="1" smtClean="0">
                          <a:latin typeface="Calibri"/>
                          <a:ea typeface="Calibri"/>
                          <a:cs typeface="Times New Roman"/>
                        </a:rPr>
                        <a:t>Чеченин</a:t>
                      </a:r>
                      <a:r>
                        <a:rPr lang="ru-RU" sz="10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000" dirty="0">
                          <a:latin typeface="Calibri"/>
                          <a:ea typeface="Calibri"/>
                          <a:cs typeface="Times New Roman"/>
                        </a:rPr>
                        <a:t>Олег Олегович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Calibri"/>
                          <a:ea typeface="Calibri"/>
                          <a:cs typeface="Times New Roman"/>
                        </a:rPr>
                        <a:t>10 «А» </a:t>
                      </a:r>
                      <a:r>
                        <a:rPr lang="ru-RU" sz="1000" dirty="0" smtClean="0">
                          <a:latin typeface="Calibri"/>
                          <a:ea typeface="Calibri"/>
                          <a:cs typeface="Times New Roman"/>
                        </a:rPr>
                        <a:t>класс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Призёр  регионального этапа всероссийской олимпиады школьников по основам безопасности жизнедеятельности</a:t>
                      </a:r>
                      <a:endParaRPr lang="ru-RU" sz="10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0466" marR="60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+mn-lt"/>
                          <a:ea typeface="Calibri"/>
                          <a:cs typeface="Times New Roman"/>
                        </a:rPr>
                        <a:t>3. </a:t>
                      </a:r>
                      <a:r>
                        <a:rPr lang="ru-RU" sz="1000" dirty="0" err="1" smtClean="0">
                          <a:latin typeface="+mn-lt"/>
                          <a:ea typeface="Calibri"/>
                          <a:cs typeface="Times New Roman"/>
                        </a:rPr>
                        <a:t>Чеченин</a:t>
                      </a:r>
                      <a:r>
                        <a:rPr lang="ru-RU" sz="1000" dirty="0" smtClean="0">
                          <a:latin typeface="+mn-lt"/>
                          <a:ea typeface="Calibri"/>
                          <a:cs typeface="Times New Roman"/>
                        </a:rPr>
                        <a:t> Олег Олегович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+mn-lt"/>
                          <a:ea typeface="Calibri"/>
                          <a:cs typeface="Times New Roman"/>
                        </a:rPr>
                        <a:t>11 «А» класс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Призёр  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регионального этапа всероссийской олимпиады школьников по основам безопасности жизнедеятельности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66" marR="60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59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Calibri"/>
                          <a:ea typeface="Calibri"/>
                          <a:cs typeface="Times New Roman"/>
                        </a:rPr>
                        <a:t>4. </a:t>
                      </a:r>
                      <a:r>
                        <a:rPr lang="ru-RU" sz="1000" dirty="0" err="1" smtClean="0">
                          <a:latin typeface="Calibri"/>
                          <a:ea typeface="Calibri"/>
                          <a:cs typeface="Times New Roman"/>
                        </a:rPr>
                        <a:t>Кулева</a:t>
                      </a:r>
                      <a:r>
                        <a:rPr lang="ru-RU" sz="10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000" dirty="0" err="1">
                          <a:latin typeface="Calibri"/>
                          <a:ea typeface="Calibri"/>
                          <a:cs typeface="Times New Roman"/>
                        </a:rPr>
                        <a:t>Сетлана</a:t>
                      </a:r>
                      <a:r>
                        <a:rPr lang="ru-RU" sz="1000" dirty="0">
                          <a:latin typeface="Calibri"/>
                          <a:ea typeface="Calibri"/>
                          <a:cs typeface="Times New Roman"/>
                        </a:rPr>
                        <a:t> Викторовна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Calibri"/>
                          <a:ea typeface="Calibri"/>
                          <a:cs typeface="Times New Roman"/>
                        </a:rPr>
                        <a:t>9 «А» </a:t>
                      </a:r>
                      <a:r>
                        <a:rPr lang="ru-RU" sz="1000" dirty="0" smtClean="0">
                          <a:latin typeface="Calibri"/>
                          <a:ea typeface="Calibri"/>
                          <a:cs typeface="Times New Roman"/>
                        </a:rPr>
                        <a:t>класс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Призёр регионального этапа всероссийской олимпиады школьников по физической культуре</a:t>
                      </a:r>
                      <a:endParaRPr lang="ru-RU" sz="10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0466" marR="60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+mn-lt"/>
                          <a:ea typeface="Calibri"/>
                          <a:cs typeface="Times New Roman"/>
                        </a:rPr>
                        <a:t>4. </a:t>
                      </a:r>
                      <a:r>
                        <a:rPr lang="ru-RU" sz="1000" dirty="0" err="1" smtClean="0">
                          <a:latin typeface="+mn-lt"/>
                          <a:ea typeface="Calibri"/>
                          <a:cs typeface="Times New Roman"/>
                        </a:rPr>
                        <a:t>Кулева</a:t>
                      </a:r>
                      <a:r>
                        <a:rPr lang="ru-RU" sz="1000" dirty="0" smtClean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000" dirty="0" err="1" smtClean="0">
                          <a:latin typeface="+mn-lt"/>
                          <a:ea typeface="Calibri"/>
                          <a:cs typeface="Times New Roman"/>
                        </a:rPr>
                        <a:t>Сетлана</a:t>
                      </a:r>
                      <a:r>
                        <a:rPr lang="ru-RU" sz="1000" dirty="0" smtClean="0">
                          <a:latin typeface="+mn-lt"/>
                          <a:ea typeface="Calibri"/>
                          <a:cs typeface="Times New Roman"/>
                        </a:rPr>
                        <a:t> Викторовна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+mn-lt"/>
                          <a:ea typeface="Calibri"/>
                          <a:cs typeface="Times New Roman"/>
                        </a:rPr>
                        <a:t>10 «А» класс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Победитель</a:t>
                      </a:r>
                      <a:r>
                        <a:rPr lang="ru-RU" sz="10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регионального 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этапа всероссийской олимпиады школьников по физической культуре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66" marR="60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65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Calibri"/>
                          <a:ea typeface="Calibri"/>
                          <a:cs typeface="Times New Roman"/>
                        </a:rPr>
                        <a:t>5. </a:t>
                      </a:r>
                      <a:r>
                        <a:rPr lang="ru-RU" sz="1000" dirty="0" err="1" smtClean="0">
                          <a:latin typeface="Calibri"/>
                          <a:ea typeface="Calibri"/>
                          <a:cs typeface="Times New Roman"/>
                        </a:rPr>
                        <a:t>Губницына</a:t>
                      </a:r>
                      <a:r>
                        <a:rPr lang="ru-RU" sz="10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000" dirty="0">
                          <a:latin typeface="Calibri"/>
                          <a:ea typeface="Calibri"/>
                          <a:cs typeface="Times New Roman"/>
                        </a:rPr>
                        <a:t>Дарья Николаевна, 9 «А» </a:t>
                      </a:r>
                      <a:r>
                        <a:rPr lang="ru-RU" sz="1000" dirty="0" smtClean="0">
                          <a:latin typeface="Calibri"/>
                          <a:ea typeface="Calibri"/>
                          <a:cs typeface="Times New Roman"/>
                        </a:rPr>
                        <a:t>класс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Призёр регионального этапа всероссийской олимпиады </a:t>
                      </a:r>
                      <a:r>
                        <a:rPr lang="ru-RU" sz="1000" dirty="0" err="1" smtClean="0">
                          <a:latin typeface="Times New Roman"/>
                          <a:ea typeface="Calibri"/>
                          <a:cs typeface="Times New Roman"/>
                        </a:rPr>
                        <a:t>школьнико</a:t>
                      </a:r>
                      <a:endParaRPr lang="ru-RU" sz="10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в по физической культуре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Всего 14 учащихся</a:t>
                      </a:r>
                      <a:r>
                        <a:rPr lang="ru-RU" sz="16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600" b="1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0466" marR="60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+mn-lt"/>
                          <a:ea typeface="Calibri"/>
                          <a:cs typeface="Times New Roman"/>
                        </a:rPr>
                        <a:t>5. </a:t>
                      </a:r>
                      <a:r>
                        <a:rPr lang="ru-RU" sz="1000" dirty="0" err="1" smtClean="0">
                          <a:latin typeface="+mn-lt"/>
                          <a:ea typeface="Calibri"/>
                          <a:cs typeface="Times New Roman"/>
                        </a:rPr>
                        <a:t>Губницына</a:t>
                      </a:r>
                      <a:r>
                        <a:rPr lang="ru-RU" sz="1000" dirty="0" smtClean="0">
                          <a:latin typeface="+mn-lt"/>
                          <a:ea typeface="Calibri"/>
                          <a:cs typeface="Times New Roman"/>
                        </a:rPr>
                        <a:t> Дарья Николаевна, 10 «А» класс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Призёр 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регионального этапа всероссийской олимпиады школьников по физической </a:t>
                      </a: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культуре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Всего 18 учащихся</a:t>
                      </a:r>
                      <a:r>
                        <a:rPr lang="ru-RU" sz="16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466" marR="604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Овал 5"/>
          <p:cNvSpPr/>
          <p:nvPr/>
        </p:nvSpPr>
        <p:spPr>
          <a:xfrm>
            <a:off x="457200" y="76200"/>
            <a:ext cx="3276600" cy="5334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Муниципальный этап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5181600" y="152400"/>
            <a:ext cx="3276600" cy="6096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Региональный  этап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28600" y="104001"/>
            <a:ext cx="184731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1066800" y="355531"/>
            <a:ext cx="707704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solidFill>
                  <a:srgbClr val="FF8989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Наши успехи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85800" y="1219200"/>
            <a:ext cx="81534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AutoNum type="arabicPlain" startAt="7"/>
            </a:pPr>
            <a:r>
              <a:rPr lang="ru-RU" b="1" dirty="0" smtClean="0"/>
              <a:t>Работ представлено на Молодежном научном форуме </a:t>
            </a:r>
          </a:p>
          <a:p>
            <a:pPr marL="342900" indent="-342900" algn="ctr">
              <a:buAutoNum type="arabicPlain" startAt="7"/>
            </a:pPr>
            <a:r>
              <a:rPr lang="ru-RU" b="1" dirty="0" err="1" smtClean="0"/>
              <a:t>Северо</a:t>
            </a:r>
            <a:r>
              <a:rPr lang="ru-RU" b="1" dirty="0" smtClean="0"/>
              <a:t> - Запада России «Шаг в будущее»</a:t>
            </a:r>
          </a:p>
          <a:p>
            <a:r>
              <a:rPr lang="ru-RU" b="1" u="sng" dirty="0" smtClean="0"/>
              <a:t>Сергей Рогушин </a:t>
            </a:r>
            <a:r>
              <a:rPr lang="ru-RU" dirty="0" smtClean="0"/>
              <a:t>–победитель XVIII Региональной научной и инженерной выставки молодых исследователей «Будущее Севера»; (научный руководитель Г.Д.Чиж);</a:t>
            </a:r>
          </a:p>
          <a:p>
            <a:r>
              <a:rPr lang="ru-RU" b="1" u="sng" dirty="0" smtClean="0"/>
              <a:t>Полина </a:t>
            </a:r>
            <a:r>
              <a:rPr lang="ru-RU" b="1" u="sng" dirty="0" err="1" smtClean="0"/>
              <a:t>Ерошичева</a:t>
            </a:r>
            <a:r>
              <a:rPr lang="ru-RU" b="1" u="sng" dirty="0" smtClean="0"/>
              <a:t> </a:t>
            </a:r>
            <a:r>
              <a:rPr lang="ru-RU" dirty="0" smtClean="0"/>
              <a:t>–Диплом «За творческий поиск нового и стремление к исследовательской деятельности» (научный руководитель Е.В.Анисимова);</a:t>
            </a:r>
          </a:p>
          <a:p>
            <a:r>
              <a:rPr lang="ru-RU" b="1" u="sng" dirty="0" smtClean="0"/>
              <a:t>Анастасия Гончарова </a:t>
            </a:r>
            <a:r>
              <a:rPr lang="ru-RU" dirty="0" smtClean="0"/>
              <a:t>–Диплом «За творческий поиск нового и стремление к исследовательской деятельности» (научный руководитель </a:t>
            </a:r>
            <a:r>
              <a:rPr lang="ru-RU" dirty="0" err="1" smtClean="0"/>
              <a:t>М.В.Крайнова</a:t>
            </a:r>
            <a:r>
              <a:rPr lang="ru-RU" dirty="0" smtClean="0"/>
              <a:t>);</a:t>
            </a:r>
          </a:p>
          <a:p>
            <a:r>
              <a:rPr lang="ru-RU" b="1" u="sng" dirty="0" smtClean="0"/>
              <a:t>Александр </a:t>
            </a:r>
            <a:r>
              <a:rPr lang="ru-RU" b="1" u="sng" dirty="0" err="1" smtClean="0"/>
              <a:t>Камаев</a:t>
            </a:r>
            <a:r>
              <a:rPr lang="ru-RU" b="1" u="sng" dirty="0" smtClean="0"/>
              <a:t> </a:t>
            </a:r>
            <a:r>
              <a:rPr lang="ru-RU" dirty="0" smtClean="0"/>
              <a:t>–Диплом «За лучшее использование фотоматериалов в оформлении стендовой экспозиции» (научный руководитель </a:t>
            </a:r>
            <a:r>
              <a:rPr lang="ru-RU" dirty="0" err="1" smtClean="0"/>
              <a:t>М.О.Кадышкина</a:t>
            </a:r>
            <a:r>
              <a:rPr lang="ru-RU" dirty="0" smtClean="0"/>
              <a:t>);</a:t>
            </a:r>
          </a:p>
          <a:p>
            <a:r>
              <a:rPr lang="ru-RU" b="1" u="sng" dirty="0" smtClean="0"/>
              <a:t>Елизавета Лазарева </a:t>
            </a:r>
            <a:r>
              <a:rPr lang="ru-RU" dirty="0" smtClean="0"/>
              <a:t>–Диплом Молодёжного жюри «За лучшее оформление стенда» (научный руководитель Е.П.Фролова);</a:t>
            </a:r>
          </a:p>
          <a:p>
            <a:r>
              <a:rPr lang="ru-RU" b="1" u="sng" dirty="0" smtClean="0"/>
              <a:t>Мария Чиж </a:t>
            </a:r>
            <a:r>
              <a:rPr lang="ru-RU" dirty="0" smtClean="0"/>
              <a:t>–участник XVIII региональной научной и инженерной выставки молодых исследователей «Будущее Севера» и X Соревнований программы «Шаг в будущее»;</a:t>
            </a:r>
          </a:p>
          <a:p>
            <a:r>
              <a:rPr lang="ru-RU" b="1" u="sng" dirty="0" smtClean="0"/>
              <a:t>Мария </a:t>
            </a:r>
            <a:r>
              <a:rPr lang="ru-RU" b="1" u="sng" dirty="0" err="1" smtClean="0"/>
              <a:t>Богданова-Саврицкая</a:t>
            </a:r>
            <a:r>
              <a:rPr lang="ru-RU" b="1" u="sng" dirty="0" smtClean="0"/>
              <a:t> </a:t>
            </a:r>
            <a:r>
              <a:rPr lang="ru-RU" dirty="0" smtClean="0"/>
              <a:t>–участник XVIII Региональной научной и инженерной выставки молодых исследователей «Будущее Севера» и X Соревнований программы «Шаг в будущее».</a:t>
            </a:r>
          </a:p>
          <a:p>
            <a:pPr marL="342900" indent="-342900">
              <a:buAutoNum type="arabicPlain" startAt="7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066800" y="0"/>
            <a:ext cx="7467600" cy="1219199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FF8989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Развитие образования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" name="Picture 1" descr="V:\Шевелёва\герб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152400"/>
            <a:ext cx="838200" cy="990600"/>
          </a:xfrm>
          <a:prstGeom prst="rect">
            <a:avLst/>
          </a:prstGeom>
          <a:noFill/>
        </p:spPr>
      </p:pic>
      <p:pic>
        <p:nvPicPr>
          <p:cNvPr id="13" name="Рисунок 12" descr="p20_dsc0162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24200" y="3962400"/>
            <a:ext cx="2921000" cy="266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p193_dsc_534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2400" y="3962400"/>
            <a:ext cx="2971799" cy="266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 descr="1369287160_1327989907480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19800" y="3962400"/>
            <a:ext cx="2858684" cy="26878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8" name="Диаграмма 7"/>
          <p:cNvGraphicFramePr/>
          <p:nvPr/>
        </p:nvGraphicFramePr>
        <p:xfrm>
          <a:off x="457200" y="990600"/>
          <a:ext cx="723900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295400" y="609600"/>
            <a:ext cx="6705600" cy="4572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Динамика показателей дополнительного образования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066800" y="228599"/>
            <a:ext cx="7467600" cy="762001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FF8989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Оздоровление детей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" name="Picture 1" descr="V:\Шевелёва\герб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152400"/>
            <a:ext cx="838200" cy="990600"/>
          </a:xfrm>
          <a:prstGeom prst="rect">
            <a:avLst/>
          </a:prstGeom>
          <a:noFill/>
        </p:spPr>
      </p:pic>
      <p:pic>
        <p:nvPicPr>
          <p:cNvPr id="11" name="Рисунок 10" descr="image-382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19800" y="1447800"/>
            <a:ext cx="2971800" cy="2133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i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8600" y="4114800"/>
            <a:ext cx="3200400" cy="228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3" name="Диаграмма 12"/>
          <p:cNvGraphicFramePr/>
          <p:nvPr/>
        </p:nvGraphicFramePr>
        <p:xfrm>
          <a:off x="152400" y="533400"/>
          <a:ext cx="571500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3429000" y="533400"/>
            <a:ext cx="4800600" cy="4572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Динамика численности оздоровленных детей</a:t>
            </a:r>
            <a:endParaRPr lang="ru-RU" b="1" dirty="0"/>
          </a:p>
        </p:txBody>
      </p:sp>
      <p:graphicFrame>
        <p:nvGraphicFramePr>
          <p:cNvPr id="15" name="Диаграмма 14"/>
          <p:cNvGraphicFramePr/>
          <p:nvPr/>
        </p:nvGraphicFramePr>
        <p:xfrm>
          <a:off x="3429000" y="3505200"/>
          <a:ext cx="5105400" cy="297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9" name="Выгнутая влево стрелка 8"/>
          <p:cNvSpPr/>
          <p:nvPr/>
        </p:nvSpPr>
        <p:spPr>
          <a:xfrm>
            <a:off x="4114800" y="5486400"/>
            <a:ext cx="2362200" cy="381000"/>
          </a:xfrm>
          <a:prstGeom prst="curvedRightArrow">
            <a:avLst>
              <a:gd name="adj1" fmla="val 25000"/>
              <a:gd name="adj2" fmla="val 50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</a:rPr>
              <a:t>      84            81          78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Выгнутая влево стрелка 15"/>
          <p:cNvSpPr/>
          <p:nvPr/>
        </p:nvSpPr>
        <p:spPr>
          <a:xfrm>
            <a:off x="914400" y="2438400"/>
            <a:ext cx="2590800" cy="22860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</a:rPr>
              <a:t>      352         312         310 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467600" cy="1470025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Защита детей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b="1" dirty="0">
              <a:solidFill>
                <a:srgbClr val="7030A0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type="subTitle" idx="1"/>
          </p:nvPr>
        </p:nvSpPr>
        <p:spPr>
          <a:xfrm>
            <a:off x="1066800" y="1524000"/>
            <a:ext cx="7391400" cy="4572000"/>
          </a:xfrm>
        </p:spPr>
        <p:txBody>
          <a:bodyPr>
            <a:noAutofit/>
          </a:bodyPr>
          <a:lstStyle/>
          <a:p>
            <a:pPr algn="just" fontAlgn="t"/>
            <a:endParaRPr lang="ru-RU" sz="16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l">
              <a:buFont typeface="+mj-lt"/>
              <a:buAutoNum type="arabicPeriod"/>
            </a:pPr>
            <a:endParaRPr lang="ru-RU" sz="2000" b="1" dirty="0" smtClean="0">
              <a:solidFill>
                <a:srgbClr val="002060"/>
              </a:solidFill>
            </a:endParaRPr>
          </a:p>
          <a:p>
            <a:endParaRPr lang="ru-RU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1" descr="V:\Шевелёва\герб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152400"/>
            <a:ext cx="838200" cy="990600"/>
          </a:xfrm>
          <a:prstGeom prst="rect">
            <a:avLst/>
          </a:prstGeom>
          <a:noFill/>
        </p:spPr>
      </p:pic>
      <p:pic>
        <p:nvPicPr>
          <p:cNvPr id="6" name="Picture 15" descr="e476a2a8-ba69-4ee0-aa77-357bc482a6b3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05400" y="4114800"/>
            <a:ext cx="3405187" cy="2392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5638800" y="1295400"/>
            <a:ext cx="3124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Общая численность несовершеннолетних, которые относятся к категории детей-сирот и детей, оставшихся без попечения родителей, выявленных в Терском районе</a:t>
            </a:r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228600" y="16002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 descr="libros-dinero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00600" y="685800"/>
            <a:ext cx="3810000" cy="2641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066800" y="1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" name="Picture 1" descr="V:\Шевелёва\герб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53400" y="152400"/>
            <a:ext cx="838200" cy="990600"/>
          </a:xfrm>
          <a:prstGeom prst="rect">
            <a:avLst/>
          </a:prstGeom>
          <a:noFill/>
        </p:spPr>
      </p:pic>
      <p:pic>
        <p:nvPicPr>
          <p:cNvPr id="19" name="Рисунок 18" descr="67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381000"/>
            <a:ext cx="3748257" cy="31280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1447800" y="304801"/>
            <a:ext cx="533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8989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FF8989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sz="3600" b="1" dirty="0" smtClean="0">
              <a:solidFill>
                <a:srgbClr val="FF8989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304800" y="2743200"/>
          <a:ext cx="85344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1905000" y="1905000"/>
            <a:ext cx="6781800" cy="9906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Динамика средней заработной платы работников учреждений образования, тыс. рублей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981200" y="304800"/>
            <a:ext cx="5867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Исполнение «майских» указов Президента России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3400" y="2514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6000" b="1" dirty="0" smtClean="0">
                <a:solidFill>
                  <a:srgbClr val="FF89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Спасибо за внимание!</a:t>
            </a:r>
            <a:endParaRPr lang="ru-RU" sz="6000" b="1" dirty="0">
              <a:solidFill>
                <a:srgbClr val="FF898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05600" y="6492875"/>
            <a:ext cx="2133600" cy="365125"/>
          </a:xfrm>
        </p:spPr>
        <p:txBody>
          <a:bodyPr/>
          <a:lstStyle/>
          <a:p>
            <a:fld id="{A483448D-3A78-4528-A469-B745A65DA480}" type="slidenum">
              <a:rPr lang="en-US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pPr/>
              <a:t>18</a:t>
            </a:fld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7" name="Picture 1" descr="V:\Шевелёва\герб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152400"/>
            <a:ext cx="838200" cy="99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467600" cy="1470025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задачи муниципальной системы образования в 2016-2017 учебном году</a:t>
            </a:r>
            <a:endParaRPr lang="ru-RU" sz="3600" b="1" dirty="0">
              <a:solidFill>
                <a:srgbClr val="7030A0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type="subTitle" idx="1"/>
          </p:nvPr>
        </p:nvSpPr>
        <p:spPr>
          <a:xfrm>
            <a:off x="1066800" y="1524000"/>
            <a:ext cx="7391400" cy="4572000"/>
          </a:xfrm>
        </p:spPr>
        <p:txBody>
          <a:bodyPr>
            <a:noAutofit/>
          </a:bodyPr>
          <a:lstStyle/>
          <a:p>
            <a:pPr algn="just" fontAlgn="t"/>
            <a:endParaRPr lang="ru-RU" sz="16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ru-RU" sz="2400" dirty="0" smtClean="0">
                <a:solidFill>
                  <a:srgbClr val="002060"/>
                </a:solidFill>
              </a:rPr>
              <a:t>Повышение качества образования на всех уровнях;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sz="2400" dirty="0" smtClean="0">
                <a:solidFill>
                  <a:srgbClr val="002060"/>
                </a:solidFill>
              </a:rPr>
              <a:t>Внедрение ФГОС дошкольного, основного общего образования, ФГОС для детей с ОВЗ;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sz="2400" dirty="0" smtClean="0">
                <a:solidFill>
                  <a:srgbClr val="002060"/>
                </a:solidFill>
              </a:rPr>
              <a:t>Исполнение Указов Президента  РФ от 07.05.2012 № 597 и от 01.06.2012 № 761 в части повышения заработной платы работников в сфере образования (не ниже уровня 2015 года), увеличение охвата детей дополнительным образованием;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sz="2400" dirty="0" smtClean="0">
                <a:solidFill>
                  <a:srgbClr val="002060"/>
                </a:solidFill>
              </a:rPr>
              <a:t>Развитие системы поддержки талантливых детей;</a:t>
            </a:r>
          </a:p>
          <a:p>
            <a:endParaRPr lang="ru-RU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1" descr="V:\Шевелёва\герб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152400"/>
            <a:ext cx="838200" cy="99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467600" cy="1470025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инструменты для реализации задач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b="1" dirty="0">
              <a:solidFill>
                <a:srgbClr val="7030A0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type="subTitle" idx="1"/>
          </p:nvPr>
        </p:nvSpPr>
        <p:spPr>
          <a:xfrm>
            <a:off x="1066800" y="1524000"/>
            <a:ext cx="7391400" cy="4572000"/>
          </a:xfrm>
        </p:spPr>
        <p:txBody>
          <a:bodyPr>
            <a:noAutofit/>
          </a:bodyPr>
          <a:lstStyle/>
          <a:p>
            <a:pPr algn="just" fontAlgn="t"/>
            <a:endParaRPr lang="ru-RU" sz="16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l">
              <a:buFont typeface="+mj-lt"/>
              <a:buAutoNum type="arabicPeriod"/>
            </a:pPr>
            <a:r>
              <a:rPr lang="ru-RU" sz="2000" b="1" dirty="0" smtClean="0">
                <a:solidFill>
                  <a:srgbClr val="002060"/>
                </a:solidFill>
              </a:rPr>
              <a:t>ФГОС ДО, ОО, ОВЗ;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ru-RU" sz="2000" b="1" dirty="0" smtClean="0">
                <a:solidFill>
                  <a:srgbClr val="002060"/>
                </a:solidFill>
              </a:rPr>
              <a:t>План мероприятий ("дорожной карты") "Изменения в отраслях социальной сферы Терского района, направленные на повышение эффективности образования"; 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ru-RU" sz="2000" b="1" dirty="0" smtClean="0">
                <a:solidFill>
                  <a:srgbClr val="002060"/>
                </a:solidFill>
              </a:rPr>
              <a:t>Муниципальные программы:</a:t>
            </a:r>
          </a:p>
          <a:p>
            <a:pPr marL="457200" indent="-457200" algn="l"/>
            <a:r>
              <a:rPr lang="ru-RU" sz="2000" b="1" dirty="0" smtClean="0">
                <a:solidFill>
                  <a:srgbClr val="002060"/>
                </a:solidFill>
              </a:rPr>
              <a:t>«Развитие образования» на 2015-2017 годы, утвержденная постановлением администрации Терского района от 15.10.2014 № 543;</a:t>
            </a:r>
          </a:p>
          <a:p>
            <a:pPr marL="457200" indent="-457200" algn="l"/>
            <a:r>
              <a:rPr lang="ru-RU" sz="2000" b="1" dirty="0" smtClean="0">
                <a:solidFill>
                  <a:srgbClr val="002060"/>
                </a:solidFill>
              </a:rPr>
              <a:t>Подпрограмма муниципального образования Терский район   "Профилактика правонарушений" на 2015-2017 годы, утвержденная постановлением администрации Терского района от 15.10.2014 № 545.</a:t>
            </a:r>
          </a:p>
          <a:p>
            <a:pPr marL="457200" lvl="0" indent="-457200" algn="l"/>
            <a:r>
              <a:rPr lang="ru-RU" sz="2000" b="1" dirty="0" smtClean="0">
                <a:solidFill>
                  <a:srgbClr val="002060"/>
                </a:solidFill>
              </a:rPr>
              <a:t>4. Повышение квалификации педагогических работников.</a:t>
            </a:r>
          </a:p>
          <a:p>
            <a:endParaRPr lang="ru-RU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1" descr="V:\Шевелёва\герб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152400"/>
            <a:ext cx="838200" cy="99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066800" y="0"/>
            <a:ext cx="7467600" cy="121919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" name="Picture 1" descr="V:\Шевелёва\герб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152400"/>
            <a:ext cx="838200" cy="990600"/>
          </a:xfrm>
          <a:prstGeom prst="rect">
            <a:avLst/>
          </a:prstGeom>
          <a:noFill/>
        </p:spPr>
      </p:pic>
      <p:sp>
        <p:nvSpPr>
          <p:cNvPr id="9" name="Овал 8"/>
          <p:cNvSpPr/>
          <p:nvPr/>
        </p:nvSpPr>
        <p:spPr>
          <a:xfrm>
            <a:off x="6096000" y="1295400"/>
            <a:ext cx="3352800" cy="10668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Центр игровой поддержки ребёнка</a:t>
            </a:r>
            <a:endParaRPr lang="ru-RU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477000" y="2362200"/>
            <a:ext cx="3505200" cy="762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Коррекционные программы</a:t>
            </a:r>
            <a:endParaRPr lang="ru-RU" b="1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6172200" y="3048000"/>
            <a:ext cx="3124200" cy="9906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FF5050"/>
                </a:solidFill>
                <a:latin typeface="Times New Roman" pitchFamily="18" charset="0"/>
                <a:cs typeface="Times New Roman" pitchFamily="18" charset="0"/>
              </a:rPr>
              <a:t>Консультационный центр</a:t>
            </a:r>
            <a:endParaRPr lang="ru-RU" sz="2000" b="1" i="1" dirty="0">
              <a:solidFill>
                <a:srgbClr val="FF5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Рисунок 14" descr="17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19800" y="4343400"/>
            <a:ext cx="2895600" cy="22629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 descr="image-3825-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48000" y="4419600"/>
            <a:ext cx="2971800" cy="2209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 descr="dosh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2400" y="4419600"/>
            <a:ext cx="2971800" cy="21716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Прямоугольник 12"/>
          <p:cNvSpPr/>
          <p:nvPr/>
        </p:nvSpPr>
        <p:spPr>
          <a:xfrm>
            <a:off x="1905000" y="0"/>
            <a:ext cx="5181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8989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Развитие образования</a:t>
            </a:r>
          </a:p>
        </p:txBody>
      </p:sp>
      <p:graphicFrame>
        <p:nvGraphicFramePr>
          <p:cNvPr id="14" name="Диаграмма 13"/>
          <p:cNvGraphicFramePr/>
          <p:nvPr/>
        </p:nvGraphicFramePr>
        <p:xfrm>
          <a:off x="457200" y="1219200"/>
          <a:ext cx="640080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9" name="Прямоугольник 18"/>
          <p:cNvSpPr/>
          <p:nvPr/>
        </p:nvSpPr>
        <p:spPr>
          <a:xfrm>
            <a:off x="457200" y="609600"/>
            <a:ext cx="6477000" cy="533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Динамика показателей дошкольного образования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371600" y="358140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94</a:t>
            </a:r>
            <a:r>
              <a:rPr lang="ru-RU" b="1" dirty="0" smtClean="0"/>
              <a:t>,3%          93,5 </a:t>
            </a:r>
            <a:r>
              <a:rPr lang="ru-RU" b="1" dirty="0" smtClean="0"/>
              <a:t>%         </a:t>
            </a:r>
            <a:r>
              <a:rPr lang="ru-RU" b="1" dirty="0" smtClean="0"/>
              <a:t>94</a:t>
            </a:r>
            <a:r>
              <a:rPr lang="ru-RU" b="1" dirty="0" smtClean="0"/>
              <a:t>,2 </a:t>
            </a:r>
            <a:r>
              <a:rPr lang="ru-RU" b="1" dirty="0" smtClean="0"/>
              <a:t>%   </a:t>
            </a:r>
            <a:endParaRPr lang="ru-RU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90800" y="6324600"/>
            <a:ext cx="3962400" cy="533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Актуальной очереди </a:t>
            </a:r>
            <a:r>
              <a:rPr lang="ru-RU" sz="1200" b="1" dirty="0" smtClean="0"/>
              <a:t>в </a:t>
            </a:r>
            <a:r>
              <a:rPr lang="ru-RU" sz="1200" b="1" dirty="0" smtClean="0"/>
              <a:t>детские сады </a:t>
            </a:r>
            <a:r>
              <a:rPr lang="ru-RU" sz="1200" b="1" dirty="0" smtClean="0"/>
              <a:t>нет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066800" y="0"/>
            <a:ext cx="7467600" cy="1219199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FF8989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Развитие образования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" name="Picture 1" descr="V:\Шевелёва\герб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152400"/>
            <a:ext cx="838200" cy="990600"/>
          </a:xfrm>
          <a:prstGeom prst="rect">
            <a:avLst/>
          </a:prstGeom>
          <a:noFill/>
        </p:spPr>
      </p:pic>
      <p:sp>
        <p:nvSpPr>
          <p:cNvPr id="7" name="Овал 6"/>
          <p:cNvSpPr/>
          <p:nvPr/>
        </p:nvSpPr>
        <p:spPr>
          <a:xfrm>
            <a:off x="5638800" y="762000"/>
            <a:ext cx="2286000" cy="9906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«Шаг в будущее» </a:t>
            </a:r>
            <a:endParaRPr lang="ru-RU" sz="2000" b="1" i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781800" y="2971800"/>
            <a:ext cx="2819400" cy="762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«Лучший ученик года» </a:t>
            </a:r>
            <a:endParaRPr lang="ru-RU" b="1" i="1" dirty="0">
              <a:solidFill>
                <a:srgbClr val="FF5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 descr="ступеньки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3400" y="3810000"/>
            <a:ext cx="3429000" cy="29286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 descr="5465465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58000" y="1295400"/>
            <a:ext cx="1639663" cy="1639663"/>
          </a:xfrm>
          <a:prstGeom prst="rect">
            <a:avLst/>
          </a:prstGeom>
        </p:spPr>
      </p:pic>
      <p:graphicFrame>
        <p:nvGraphicFramePr>
          <p:cNvPr id="11" name="Диаграмма 10"/>
          <p:cNvGraphicFramePr/>
          <p:nvPr/>
        </p:nvGraphicFramePr>
        <p:xfrm>
          <a:off x="228600" y="1295400"/>
          <a:ext cx="5715000" cy="236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685800" y="533400"/>
            <a:ext cx="5562600" cy="6096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Динамика показателей общего образования</a:t>
            </a:r>
            <a:endParaRPr lang="ru-RU" b="1" dirty="0"/>
          </a:p>
        </p:txBody>
      </p:sp>
      <p:graphicFrame>
        <p:nvGraphicFramePr>
          <p:cNvPr id="13" name="Диаграмма 12"/>
          <p:cNvGraphicFramePr/>
          <p:nvPr/>
        </p:nvGraphicFramePr>
        <p:xfrm>
          <a:off x="3886200" y="3810000"/>
          <a:ext cx="4953000" cy="281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Результаты ЕГЭ 2015</a:t>
            </a: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11560" y="1268760"/>
            <a:ext cx="7992888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Число выпускников, получивших на ЕГЭ от 80 до 100 баллов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2014 год – 3 учащихся 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2015 год – 6 учащихся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2016 год – </a:t>
            </a:r>
            <a:r>
              <a:rPr lang="ru-RU" sz="1600" b="1" smtClean="0">
                <a:solidFill>
                  <a:srgbClr val="FF0000"/>
                </a:solidFill>
              </a:rPr>
              <a:t>9 учащихся</a:t>
            </a:r>
            <a:endParaRPr lang="ru-RU" sz="1600" b="1" dirty="0" smtClean="0">
              <a:solidFill>
                <a:srgbClr val="FF0000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1763688" y="2636912"/>
            <a:ext cx="5904656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Сравнительный анализ</a:t>
            </a:r>
            <a:endParaRPr lang="ru-RU" sz="2400" b="1" dirty="0"/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323528" y="3501008"/>
          <a:ext cx="8568952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71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62000" y="457200"/>
            <a:ext cx="7391400" cy="1165225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Перепрофилирование под спортивный зал комнаты в филиале №1 с.Кузомень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b="1" dirty="0">
              <a:solidFill>
                <a:srgbClr val="7030A0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type="subTitle" idx="1"/>
          </p:nvPr>
        </p:nvSpPr>
        <p:spPr>
          <a:xfrm>
            <a:off x="1066800" y="1524000"/>
            <a:ext cx="7391400" cy="4572000"/>
          </a:xfrm>
        </p:spPr>
        <p:txBody>
          <a:bodyPr>
            <a:noAutofit/>
          </a:bodyPr>
          <a:lstStyle/>
          <a:p>
            <a:pPr algn="just" fontAlgn="t"/>
            <a:endParaRPr lang="ru-RU" sz="16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l">
              <a:buFont typeface="+mj-lt"/>
              <a:buAutoNum type="arabicPeriod"/>
            </a:pPr>
            <a:endParaRPr lang="ru-RU" sz="2000" b="1" dirty="0" smtClean="0">
              <a:solidFill>
                <a:srgbClr val="002060"/>
              </a:solidFill>
            </a:endParaRPr>
          </a:p>
          <a:p>
            <a:endParaRPr lang="ru-RU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1" descr="V:\Шевелёва\герб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53400" y="152400"/>
            <a:ext cx="838200" cy="990600"/>
          </a:xfrm>
          <a:prstGeom prst="rect">
            <a:avLst/>
          </a:prstGeom>
          <a:noFill/>
        </p:spPr>
      </p:pic>
      <p:pic>
        <p:nvPicPr>
          <p:cNvPr id="7" name="Рисунок 6" descr="G:\Кузомень\ДО\IMG_20160817_072141.jpg"/>
          <p:cNvPicPr/>
          <p:nvPr/>
        </p:nvPicPr>
        <p:blipFill>
          <a:blip r:embed="rId5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990600" y="2286000"/>
            <a:ext cx="2767012" cy="320008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G:\Кузомень\ПОСЛЕ\IMG_7598.JPG"/>
          <p:cNvPicPr/>
          <p:nvPr/>
        </p:nvPicPr>
        <p:blipFill>
          <a:blip r:embed="rId6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286000"/>
            <a:ext cx="2362200" cy="3152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71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62000" y="457200"/>
            <a:ext cx="7391400" cy="1165225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Перепрофилирование под спортивный зал комнаты в филиале №1 с.Кузомень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b="1" dirty="0">
              <a:solidFill>
                <a:srgbClr val="7030A0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type="subTitle" idx="1"/>
          </p:nvPr>
        </p:nvSpPr>
        <p:spPr>
          <a:xfrm>
            <a:off x="1066800" y="1524000"/>
            <a:ext cx="7391400" cy="4572000"/>
          </a:xfrm>
        </p:spPr>
        <p:txBody>
          <a:bodyPr>
            <a:noAutofit/>
          </a:bodyPr>
          <a:lstStyle/>
          <a:p>
            <a:pPr algn="just" fontAlgn="t"/>
            <a:endParaRPr lang="ru-RU" sz="16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l">
              <a:buFont typeface="+mj-lt"/>
              <a:buAutoNum type="arabicPeriod"/>
            </a:pPr>
            <a:endParaRPr lang="ru-RU" sz="2000" b="1" dirty="0" smtClean="0">
              <a:solidFill>
                <a:srgbClr val="002060"/>
              </a:solidFill>
            </a:endParaRPr>
          </a:p>
          <a:p>
            <a:endParaRPr lang="ru-RU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1" descr="V:\Шевелёва\герб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53400" y="152400"/>
            <a:ext cx="838200" cy="990600"/>
          </a:xfrm>
          <a:prstGeom prst="rect">
            <a:avLst/>
          </a:prstGeom>
          <a:noFill/>
        </p:spPr>
      </p:pic>
      <p:pic>
        <p:nvPicPr>
          <p:cNvPr id="9" name="Рисунок 8" descr="G:\Кузомень\кузомень\DSC08110.JPG"/>
          <p:cNvPicPr/>
          <p:nvPr/>
        </p:nvPicPr>
        <p:blipFill>
          <a:blip r:embed="rId5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33400" y="1828800"/>
            <a:ext cx="5143500" cy="2094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G:\Кузомень\IMG_4429.jpg"/>
          <p:cNvPicPr/>
          <p:nvPr/>
        </p:nvPicPr>
        <p:blipFill>
          <a:blip r:embed="rId6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038600"/>
            <a:ext cx="3438525" cy="258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71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62000" y="457200"/>
            <a:ext cx="7391400" cy="1165225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Перепрофилирование под спортивный зал комнаты в филиале №1 с.Кузомень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b="1" dirty="0">
              <a:solidFill>
                <a:srgbClr val="7030A0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type="subTitle" idx="1"/>
          </p:nvPr>
        </p:nvSpPr>
        <p:spPr>
          <a:xfrm>
            <a:off x="1066800" y="1524000"/>
            <a:ext cx="7391400" cy="4572000"/>
          </a:xfrm>
        </p:spPr>
        <p:txBody>
          <a:bodyPr>
            <a:noAutofit/>
          </a:bodyPr>
          <a:lstStyle/>
          <a:p>
            <a:pPr algn="just" fontAlgn="t"/>
            <a:endParaRPr lang="ru-RU" sz="16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l">
              <a:buFont typeface="+mj-lt"/>
              <a:buAutoNum type="arabicPeriod"/>
            </a:pPr>
            <a:endParaRPr lang="ru-RU" sz="2000" b="1" dirty="0" smtClean="0">
              <a:solidFill>
                <a:srgbClr val="002060"/>
              </a:solidFill>
            </a:endParaRPr>
          </a:p>
          <a:p>
            <a:endParaRPr lang="ru-RU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1" descr="V:\Шевелёва\герб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53400" y="152400"/>
            <a:ext cx="838200" cy="990600"/>
          </a:xfrm>
          <a:prstGeom prst="rect">
            <a:avLst/>
          </a:prstGeom>
          <a:noFill/>
        </p:spPr>
      </p:pic>
      <p:pic>
        <p:nvPicPr>
          <p:cNvPr id="7" name="Рисунок 6" descr="G:\Кузомень\ДО\IMG_20160817_072041.jpg"/>
          <p:cNvPicPr/>
          <p:nvPr/>
        </p:nvPicPr>
        <p:blipFill>
          <a:blip r:embed="rId5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85800" y="2514600"/>
            <a:ext cx="3228975" cy="241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G:\Кузомень\IMG_4432.jpg"/>
          <p:cNvPicPr/>
          <p:nvPr/>
        </p:nvPicPr>
        <p:blipFill>
          <a:blip r:embed="rId6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438400"/>
            <a:ext cx="3228975" cy="2419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3324</TotalTime>
  <Words>895</Words>
  <Application>Microsoft Office PowerPoint</Application>
  <PresentationFormat>Экран (4:3)</PresentationFormat>
  <Paragraphs>264</Paragraphs>
  <Slides>18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Office Theme</vt:lpstr>
      <vt:lpstr>       О результатах и перспективах развития муниципальной системы образования  Терского района: новые ориентиры – новые решения.  Горохова О.В. начальник отдела образования 14.09.2016     </vt:lpstr>
      <vt:lpstr>Основные задачи муниципальной системы образования в 2016-2017 учебном году</vt:lpstr>
      <vt:lpstr>Основные инструменты для реализации задач </vt:lpstr>
      <vt:lpstr> </vt:lpstr>
      <vt:lpstr>Развитие образования </vt:lpstr>
      <vt:lpstr>Результаты ЕГЭ 2015</vt:lpstr>
      <vt:lpstr>  Перепрофилирование под спортивный зал комнаты в филиале №1 с.Кузомень  </vt:lpstr>
      <vt:lpstr>  Перепрофилирование под спортивный зал комнаты в филиале №1 с.Кузомень  </vt:lpstr>
      <vt:lpstr>  Перепрофилирование под спортивный зал комнаты в филиале №1 с.Кузомень  </vt:lpstr>
      <vt:lpstr>  Перепрофилирование под спортивный зал комнаты в филиале №1 с.Кузомень  </vt:lpstr>
      <vt:lpstr>  Перепрофилирование под спортивный зал комнаты в филиале №1 с.Кузомень  </vt:lpstr>
      <vt:lpstr>Слайд 12</vt:lpstr>
      <vt:lpstr>Слайд 13</vt:lpstr>
      <vt:lpstr>Развитие образования </vt:lpstr>
      <vt:lpstr>Оздоровление детей </vt:lpstr>
      <vt:lpstr>Защита детей </vt:lpstr>
      <vt:lpstr> 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Концепция развития </dc:title>
  <dc:creator>Яна</dc:creator>
  <cp:lastModifiedBy>User</cp:lastModifiedBy>
  <cp:revision>343</cp:revision>
  <dcterms:created xsi:type="dcterms:W3CDTF">2013-01-24T18:34:56Z</dcterms:created>
  <dcterms:modified xsi:type="dcterms:W3CDTF">2016-09-14T11:47:13Z</dcterms:modified>
</cp:coreProperties>
</file>