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80" r:id="rId4"/>
    <p:sldId id="262" r:id="rId5"/>
    <p:sldId id="259" r:id="rId6"/>
    <p:sldId id="260" r:id="rId7"/>
    <p:sldId id="258" r:id="rId8"/>
    <p:sldId id="281" r:id="rId9"/>
    <p:sldId id="263" r:id="rId10"/>
    <p:sldId id="261" r:id="rId11"/>
    <p:sldId id="267" r:id="rId12"/>
    <p:sldId id="268" r:id="rId13"/>
    <p:sldId id="269" r:id="rId14"/>
    <p:sldId id="270" r:id="rId15"/>
    <p:sldId id="282" r:id="rId16"/>
    <p:sldId id="272" r:id="rId17"/>
    <p:sldId id="271" r:id="rId18"/>
    <p:sldId id="274" r:id="rId19"/>
    <p:sldId id="266" r:id="rId20"/>
    <p:sldId id="275" r:id="rId21"/>
    <p:sldId id="276" r:id="rId22"/>
    <p:sldId id="277" r:id="rId23"/>
    <p:sldId id="278" r:id="rId24"/>
    <p:sldId id="279" r:id="rId25"/>
    <p:sldId id="284" r:id="rId26"/>
    <p:sldId id="285" r:id="rId27"/>
    <p:sldId id="264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712A"/>
    <a:srgbClr val="D61A97"/>
    <a:srgbClr val="74F2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100" d="100"/>
          <a:sy n="100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87;&#1088;&#1077;&#1079;&#1077;&#1085;&#1090;&#1072;&#1094;&#1080;&#1103;\&#1051;&#1080;&#1089;&#1090;%20Microsoft%20Office%20Exc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87;&#1088;&#1077;&#1079;&#1077;&#1085;&#1090;&#1072;&#1094;&#1080;&#1103;\&#1051;&#1080;&#1089;&#1090;%20Microsoft%20Office%20Excel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2;&#1086;&#1080;%20&#1076;&#1086;&#1082;&#1091;&#1084;&#1077;&#1085;&#1090;&#1099;\&#1087;&#1088;&#1077;&#1079;&#1077;&#1085;&#1090;&#1072;&#1094;&#1080;&#1103;\&#1051;&#1080;&#1089;&#1090;%20Microsoft%20Office%20Excel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2;&#1086;&#1080;%20&#1076;&#1086;&#1082;&#1091;&#1084;&#1077;&#1085;&#1090;&#1099;\&#1087;&#1088;&#1077;&#1079;&#1077;&#1085;&#1090;&#1072;&#1094;&#1080;&#1103;\&#1051;&#1080;&#1089;&#1090;%20Microsoft%20Office%20Exce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87;&#1088;&#1077;&#1079;&#1077;&#1085;&#1090;&#1072;&#1094;&#1080;&#1103;\&#1051;&#1080;&#1089;&#1090;%20Microsoft%20Office%20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2777627130032948E-2"/>
          <c:y val="7.2816926223112463E-2"/>
          <c:w val="0.57095268834234358"/>
          <c:h val="0.84153105586564259"/>
        </c:manualLayout>
      </c:layout>
      <c:pie3DChart>
        <c:varyColors val="1"/>
        <c:ser>
          <c:idx val="0"/>
          <c:order val="0"/>
          <c:tx>
            <c:strRef>
              <c:f>Лист2!$T$1</c:f>
              <c:strCache>
                <c:ptCount val="1"/>
                <c:pt idx="0">
                  <c:v>План 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solidFill>
                <a:srgbClr val="74F24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D61A9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2546084211822994"/>
                  <c:y val="-3.0272490020257187E-2"/>
                </c:manualLayout>
              </c:layout>
              <c:showVal val="1"/>
            </c:dLbl>
            <c:dLbl>
              <c:idx val="1"/>
              <c:layout>
                <c:manualLayout>
                  <c:x val="3.9294964552452211E-2"/>
                  <c:y val="-3.4448415067199409E-3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Лист2!$S$2:$S$4</c:f>
              <c:strCache>
                <c:ptCount val="3"/>
                <c:pt idx="0">
                  <c:v>Налоговые доходы (5 %)</c:v>
                </c:pt>
                <c:pt idx="1">
                  <c:v>Неналоговые доходы (1%)</c:v>
                </c:pt>
                <c:pt idx="2">
                  <c:v>Безвозмездные поступления (94%)</c:v>
                </c:pt>
              </c:strCache>
            </c:strRef>
          </c:cat>
          <c:val>
            <c:numRef>
              <c:f>Лист2!$T$2:$T$4</c:f>
              <c:numCache>
                <c:formatCode>General</c:formatCode>
                <c:ptCount val="3"/>
                <c:pt idx="0">
                  <c:v>24585.1</c:v>
                </c:pt>
                <c:pt idx="1">
                  <c:v>2548.6</c:v>
                </c:pt>
                <c:pt idx="2">
                  <c:v>458865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718732201857234E-2"/>
          <c:y val="7.0218131206680731E-2"/>
          <c:w val="0.58894485401501062"/>
          <c:h val="0.83918302784032506"/>
        </c:manualLayout>
      </c:layout>
      <c:pie3DChart>
        <c:varyColors val="1"/>
        <c:ser>
          <c:idx val="0"/>
          <c:order val="0"/>
          <c:tx>
            <c:strRef>
              <c:f>Лист2!$O$1</c:f>
              <c:strCache>
                <c:ptCount val="1"/>
                <c:pt idx="0">
                  <c:v>Факт 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</a:sp3d>
          </c:spPr>
          <c:explosion val="25"/>
          <c:dPt>
            <c:idx val="0"/>
            <c:spPr>
              <a:solidFill>
                <a:srgbClr val="74F242"/>
              </a:solidFill>
              <a:scene3d>
                <a:camera prst="orthographicFront"/>
                <a:lightRig rig="threePt" dir="t"/>
              </a:scene3d>
              <a:sp3d prstMaterial="plastic">
                <a:bevelT/>
              </a:sp3d>
            </c:spPr>
          </c:dPt>
          <c:dPt>
            <c:idx val="1"/>
            <c:spPr>
              <a:solidFill>
                <a:srgbClr val="D61A97"/>
              </a:solidFill>
              <a:scene3d>
                <a:camera prst="orthographicFront"/>
                <a:lightRig rig="threePt" dir="t"/>
              </a:scene3d>
              <a:sp3d prstMaterial="plastic">
                <a:bevelT/>
              </a:sp3d>
            </c:spPr>
          </c:dPt>
          <c:dPt>
            <c:idx val="2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</a:sp3d>
            </c:spPr>
          </c:dPt>
          <c:dLbls>
            <c:dLbl>
              <c:idx val="0"/>
              <c:layout>
                <c:manualLayout>
                  <c:x val="-0.13028418110470821"/>
                  <c:y val="-1.7638671695336235E-2"/>
                </c:manualLayout>
              </c:layout>
              <c:showVal val="1"/>
            </c:dLbl>
            <c:dLbl>
              <c:idx val="1"/>
              <c:layout>
                <c:manualLayout>
                  <c:x val="4.5669485955162993E-2"/>
                  <c:y val="-5.1381217679266379E-3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Лист2!$N$2:$N$4</c:f>
              <c:strCache>
                <c:ptCount val="3"/>
                <c:pt idx="0">
                  <c:v>Налоговые доходы (5 %)</c:v>
                </c:pt>
                <c:pt idx="1">
                  <c:v>Неналоговые доходы (1%)</c:v>
                </c:pt>
                <c:pt idx="2">
                  <c:v>Безвозмездные поступления (94%)</c:v>
                </c:pt>
              </c:strCache>
            </c:strRef>
          </c:cat>
          <c:val>
            <c:numRef>
              <c:f>Лист2!$O$2:$O$4</c:f>
              <c:numCache>
                <c:formatCode>General</c:formatCode>
                <c:ptCount val="3"/>
                <c:pt idx="0">
                  <c:v>24587</c:v>
                </c:pt>
                <c:pt idx="1">
                  <c:v>2409.3000000000002</c:v>
                </c:pt>
                <c:pt idx="2">
                  <c:v>448636.6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Лист2!$A$2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1785760662975703E-2"/>
                  <c:y val="-5.9176813424637814E-3"/>
                </c:manualLayout>
              </c:layout>
              <c:showVal val="1"/>
            </c:dLbl>
            <c:dLbl>
              <c:idx val="1"/>
              <c:layout>
                <c:manualLayout>
                  <c:x val="1.6666666666666781E-2"/>
                  <c:y val="-1.388888888888891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Лист2!$B$1:$C$1</c:f>
              <c:strCache>
                <c:ptCount val="2"/>
                <c:pt idx="0">
                  <c:v>2012 план</c:v>
                </c:pt>
                <c:pt idx="1">
                  <c:v>2012 факт</c:v>
                </c:pt>
              </c:strCache>
            </c:strRef>
          </c:cat>
          <c:val>
            <c:numRef>
              <c:f>Лист2!$B$2:$C$2</c:f>
              <c:numCache>
                <c:formatCode>0.0</c:formatCode>
                <c:ptCount val="2"/>
                <c:pt idx="0">
                  <c:v>21985.1</c:v>
                </c:pt>
                <c:pt idx="1">
                  <c:v>21964.6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5432098765432185E-2"/>
                  <c:y val="5.6120653217889777E-3"/>
                </c:manualLayout>
              </c:layout>
              <c:showVal val="1"/>
            </c:dLbl>
            <c:dLbl>
              <c:idx val="1"/>
              <c:layout>
                <c:manualLayout>
                  <c:x val="2.7777777777778123E-2"/>
                  <c:y val="-1.388888888888896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Лист2!$B$1:$C$1</c:f>
              <c:strCache>
                <c:ptCount val="2"/>
                <c:pt idx="0">
                  <c:v>2012 план</c:v>
                </c:pt>
                <c:pt idx="1">
                  <c:v>2012 факт</c:v>
                </c:pt>
              </c:strCache>
            </c:strRef>
          </c:cat>
          <c:val>
            <c:numRef>
              <c:f>Лист2!$B$3:$C$3</c:f>
              <c:numCache>
                <c:formatCode>0.0</c:formatCode>
                <c:ptCount val="2"/>
                <c:pt idx="0">
                  <c:v>2200</c:v>
                </c:pt>
                <c:pt idx="1">
                  <c:v>2221.6999999999998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прочие налоги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1111111111111125E-2"/>
                  <c:y val="-1.3888888888889027E-2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-1.388888888888902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Лист2!$B$1:$C$1</c:f>
              <c:strCache>
                <c:ptCount val="2"/>
                <c:pt idx="0">
                  <c:v>2012 план</c:v>
                </c:pt>
                <c:pt idx="1">
                  <c:v>2012 факт</c:v>
                </c:pt>
              </c:strCache>
            </c:strRef>
          </c:cat>
          <c:val>
            <c:numRef>
              <c:f>Лист2!$B$4:$C$4</c:f>
              <c:numCache>
                <c:formatCode>0.0</c:formatCode>
                <c:ptCount val="2"/>
                <c:pt idx="0">
                  <c:v>400</c:v>
                </c:pt>
                <c:pt idx="1">
                  <c:v>400.7</c:v>
                </c:pt>
              </c:numCache>
            </c:numRef>
          </c:val>
        </c:ser>
        <c:shape val="cylinder"/>
        <c:axId val="84903424"/>
        <c:axId val="84904960"/>
        <c:axId val="0"/>
      </c:bar3DChart>
      <c:catAx>
        <c:axId val="84903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4904960"/>
        <c:crosses val="autoZero"/>
        <c:auto val="1"/>
        <c:lblAlgn val="ctr"/>
        <c:lblOffset val="100"/>
      </c:catAx>
      <c:valAx>
        <c:axId val="84904960"/>
        <c:scaling>
          <c:orientation val="minMax"/>
        </c:scaling>
        <c:axPos val="l"/>
        <c:majorGridlines/>
        <c:numFmt formatCode="0.0" sourceLinked="1"/>
        <c:tickLblPos val="nextTo"/>
        <c:crossAx val="849034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 i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i="0"/>
            </a:pPr>
            <a:endParaRPr lang="ru-RU"/>
          </a:p>
        </c:txPr>
      </c:legendEntry>
      <c:layout>
        <c:manualLayout>
          <c:xMode val="edge"/>
          <c:yMode val="edge"/>
          <c:x val="0.70649764265578419"/>
          <c:y val="0.18256932281594118"/>
          <c:w val="0.28424309808496162"/>
          <c:h val="0.56751657050664805"/>
        </c:manualLayout>
      </c:layout>
      <c:txPr>
        <a:bodyPr/>
        <a:lstStyle/>
        <a:p>
          <a:pPr>
            <a:defRPr b="1" i="0"/>
          </a:pPr>
          <a:endParaRPr lang="ru-RU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Лист2!$H$2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8.8740987243483248E-3"/>
                  <c:y val="-1.0152284263959395E-2"/>
                </c:manualLayout>
              </c:layout>
              <c:showVal val="1"/>
            </c:dLbl>
            <c:dLbl>
              <c:idx val="1"/>
              <c:layout>
                <c:manualLayout>
                  <c:x val="1.3311148086522463E-2"/>
                  <c:y val="-3.384094754653154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Лист2!$I$1:$J$1</c:f>
              <c:strCache>
                <c:ptCount val="2"/>
                <c:pt idx="0">
                  <c:v>2012 план</c:v>
                </c:pt>
                <c:pt idx="1">
                  <c:v>2012 факт</c:v>
                </c:pt>
              </c:strCache>
            </c:strRef>
          </c:cat>
          <c:val>
            <c:numRef>
              <c:f>Лист2!$I$2:$J$2</c:f>
              <c:numCache>
                <c:formatCode>General</c:formatCode>
                <c:ptCount val="2"/>
                <c:pt idx="0">
                  <c:v>500</c:v>
                </c:pt>
                <c:pt idx="1">
                  <c:v>534.4</c:v>
                </c:pt>
              </c:numCache>
            </c:numRef>
          </c:val>
        </c:ser>
        <c:ser>
          <c:idx val="1"/>
          <c:order val="1"/>
          <c:tx>
            <c:strRef>
              <c:f>Лист2!$H$3</c:f>
              <c:strCache>
                <c:ptCount val="1"/>
                <c:pt idx="0">
                  <c:v>арендная плата за использования имущества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996672212978372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3311148086522463E-2"/>
                  <c:y val="-6.768189509306260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Лист2!$I$1:$J$1</c:f>
              <c:strCache>
                <c:ptCount val="2"/>
                <c:pt idx="0">
                  <c:v>2012 план</c:v>
                </c:pt>
                <c:pt idx="1">
                  <c:v>2012 факт</c:v>
                </c:pt>
              </c:strCache>
            </c:strRef>
          </c:cat>
          <c:val>
            <c:numRef>
              <c:f>Лист2!$I$3:$J$3</c:f>
              <c:numCache>
                <c:formatCode>General</c:formatCode>
                <c:ptCount val="2"/>
                <c:pt idx="0">
                  <c:v>646.9</c:v>
                </c:pt>
                <c:pt idx="1">
                  <c:v>676.2</c:v>
                </c:pt>
              </c:numCache>
            </c:numRef>
          </c:val>
        </c:ser>
        <c:ser>
          <c:idx val="2"/>
          <c:order val="2"/>
          <c:tx>
            <c:strRef>
              <c:f>Лист2!$H$4</c:f>
              <c:strCache>
                <c:ptCount val="1"/>
                <c:pt idx="0">
                  <c:v>продажа материальных и нематериальных активов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774819744869662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9966722129783721E-2"/>
                  <c:y val="-3.384094754653154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Лист2!$I$1:$J$1</c:f>
              <c:strCache>
                <c:ptCount val="2"/>
                <c:pt idx="0">
                  <c:v>2012 план</c:v>
                </c:pt>
                <c:pt idx="1">
                  <c:v>2012 факт</c:v>
                </c:pt>
              </c:strCache>
            </c:strRef>
          </c:cat>
          <c:val>
            <c:numRef>
              <c:f>Лист2!$I$4:$J$4</c:f>
              <c:numCache>
                <c:formatCode>General</c:formatCode>
                <c:ptCount val="2"/>
                <c:pt idx="0">
                  <c:v>482.2</c:v>
                </c:pt>
                <c:pt idx="1">
                  <c:v>482.3</c:v>
                </c:pt>
              </c:numCache>
            </c:numRef>
          </c:val>
        </c:ser>
        <c:ser>
          <c:idx val="3"/>
          <c:order val="3"/>
          <c:tx>
            <c:strRef>
              <c:f>Лист2!$H$5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996672212978372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9966722129783721E-2"/>
                  <c:y val="-6.768189509306260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Лист2!$I$1:$J$1</c:f>
              <c:strCache>
                <c:ptCount val="2"/>
                <c:pt idx="0">
                  <c:v>2012 план</c:v>
                </c:pt>
                <c:pt idx="1">
                  <c:v>2012 факт</c:v>
                </c:pt>
              </c:strCache>
            </c:strRef>
          </c:cat>
          <c:val>
            <c:numRef>
              <c:f>Лист2!$I$5:$J$5</c:f>
              <c:numCache>
                <c:formatCode>General</c:formatCode>
                <c:ptCount val="2"/>
                <c:pt idx="0">
                  <c:v>919.5</c:v>
                </c:pt>
                <c:pt idx="1">
                  <c:v>716.4</c:v>
                </c:pt>
              </c:numCache>
            </c:numRef>
          </c:val>
        </c:ser>
        <c:shape val="cylinder"/>
        <c:axId val="84459904"/>
        <c:axId val="84461440"/>
        <c:axId val="0"/>
      </c:bar3DChart>
      <c:catAx>
        <c:axId val="84459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4461440"/>
        <c:crosses val="autoZero"/>
        <c:auto val="1"/>
        <c:lblAlgn val="ctr"/>
        <c:lblOffset val="100"/>
      </c:catAx>
      <c:valAx>
        <c:axId val="84461440"/>
        <c:scaling>
          <c:orientation val="minMax"/>
        </c:scaling>
        <c:axPos val="l"/>
        <c:majorGridlines/>
        <c:numFmt formatCode="General" sourceLinked="1"/>
        <c:tickLblPos val="nextTo"/>
        <c:crossAx val="844599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0"/>
      <c:perspective val="60"/>
    </c:view3D>
    <c:plotArea>
      <c:layout>
        <c:manualLayout>
          <c:layoutTarget val="inner"/>
          <c:xMode val="edge"/>
          <c:yMode val="edge"/>
          <c:x val="3.9496500437445341E-2"/>
          <c:y val="0.10432979381793042"/>
          <c:w val="0.5418403324584472"/>
          <c:h val="0.82898735648955546"/>
        </c:manualLayout>
      </c:layout>
      <c:pie3DChart>
        <c:varyColors val="1"/>
        <c:ser>
          <c:idx val="0"/>
          <c:order val="0"/>
          <c:spPr>
            <a:ln w="6350"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spPr>
              <a:solidFill>
                <a:srgbClr val="00B0F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00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7ABC32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rgbClr val="F8A764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solidFill>
                <a:srgbClr val="00E6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solidFill>
                <a:schemeClr val="accent3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solidFill>
                <a:schemeClr val="accent1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solidFill>
                <a:srgbClr val="FFFF0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9"/>
            <c:spPr>
              <a:solidFill>
                <a:srgbClr val="9933FF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0"/>
            <c:spPr>
              <a:solidFill>
                <a:srgbClr val="96F2B5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1"/>
            <c:spPr>
              <a:solidFill>
                <a:srgbClr val="F57B17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2"/>
            <c:spPr>
              <a:solidFill>
                <a:srgbClr val="D10980"/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numFmt formatCode="#,##0.00" sourceLinked="0"/>
            <c:spPr>
              <a:ln w="12700" cmpd="sng">
                <a:noFill/>
              </a:ln>
            </c:spPr>
            <c:txPr>
              <a:bodyPr/>
              <a:lstStyle/>
              <a:p>
                <a:pPr>
                  <a:defRPr sz="1400" b="1" i="0" baseline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Лист1!$A$1:$M$1</c:f>
              <c:strCache>
                <c:ptCount val="13"/>
                <c:pt idx="0">
                  <c:v>Общегосударственные вопросы - 32 454,4 тыс. руб. (6,99%)</c:v>
                </c:pt>
                <c:pt idx="1">
                  <c:v>Национальная оборона - 105,4 тыс. руб. (0%)</c:v>
                </c:pt>
                <c:pt idx="2">
                  <c:v>Национальная безопасность и правоохранительная деятельность - 2 409 тыс. руб. (1%)</c:v>
                </c:pt>
                <c:pt idx="3">
                  <c:v>Национальная экономика - 46 725,6 тыс. руб. (10%)</c:v>
                </c:pt>
                <c:pt idx="4">
                  <c:v>Жилищно-коммунальное хозяйство - 98 854,9 тыс. руб. (21%)</c:v>
                </c:pt>
                <c:pt idx="5">
                  <c:v>Охрана окружающей среды - 2 329,8 тыс. руб. (1%)</c:v>
                </c:pt>
                <c:pt idx="6">
                  <c:v>Образование - 154 778,7 тыс. руб. (33%)</c:v>
                </c:pt>
                <c:pt idx="7">
                  <c:v>Культура - 29 294,8 тыс. руб. (6%)</c:v>
                </c:pt>
                <c:pt idx="8">
                  <c:v>Здравоохранение - 2 720,2 тыс. руб. (1%)</c:v>
                </c:pt>
                <c:pt idx="9">
                  <c:v>Социальная политика - 29 691 тыс. руб. ( 6%)</c:v>
                </c:pt>
                <c:pt idx="10">
                  <c:v>Физическая культура и спорт 6 828,9 тыс. руб. (1%)</c:v>
                </c:pt>
                <c:pt idx="11">
                  <c:v>Средства массовой информации - 2 558,0 тыс. руб. ( 1%)</c:v>
                </c:pt>
                <c:pt idx="12">
                  <c:v>Межбюджетные трансферты общего характера бюджетам субъектов Российской Федерации и муниципальных образований - 55 681,4 тыс. руб. (12%)</c:v>
                </c:pt>
              </c:strCache>
            </c:strRef>
          </c:cat>
          <c:val>
            <c:numRef>
              <c:f>Лист1!$A$2:$M$2</c:f>
              <c:numCache>
                <c:formatCode>#,##0.0</c:formatCode>
                <c:ptCount val="13"/>
                <c:pt idx="0">
                  <c:v>32454.400000000001</c:v>
                </c:pt>
                <c:pt idx="1">
                  <c:v>105.4</c:v>
                </c:pt>
                <c:pt idx="2">
                  <c:v>2409</c:v>
                </c:pt>
                <c:pt idx="3">
                  <c:v>46725.599999999999</c:v>
                </c:pt>
                <c:pt idx="4">
                  <c:v>98854.9</c:v>
                </c:pt>
                <c:pt idx="5">
                  <c:v>2329.8000000000002</c:v>
                </c:pt>
                <c:pt idx="6">
                  <c:v>154778.70000000001</c:v>
                </c:pt>
                <c:pt idx="7">
                  <c:v>29294.799999999996</c:v>
                </c:pt>
                <c:pt idx="8">
                  <c:v>2720.2</c:v>
                </c:pt>
                <c:pt idx="9">
                  <c:v>29691</c:v>
                </c:pt>
                <c:pt idx="10">
                  <c:v>6828.9</c:v>
                </c:pt>
                <c:pt idx="11">
                  <c:v>2558</c:v>
                </c:pt>
                <c:pt idx="12">
                  <c:v>55681.4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12"/>
        <c:txPr>
          <a:bodyPr/>
          <a:lstStyle/>
          <a:p>
            <a:pPr>
              <a:defRPr b="1" spc="-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.65091420534459088"/>
          <c:y val="0"/>
          <c:w val="0.33670886075949696"/>
          <c:h val="1"/>
        </c:manualLayout>
      </c:layout>
      <c:spPr>
        <a:ln w="0"/>
      </c:spPr>
      <c:txPr>
        <a:bodyPr/>
        <a:lstStyle/>
        <a:p>
          <a:pPr>
            <a:defRPr b="1" spc="-100" baseline="0"/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 prstMaterial="matte">
      <a:bevelT/>
      <a:bevelB/>
    </a:sp3d>
  </c:sp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CEAE1-33F5-4081-9773-5E45E06DD9C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A9B4829-332C-4A8C-BE76-4A694926B462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/>
            <a:t>Расходы на содержание органов местного самоуправления – 24533,5 тыс. руб.</a:t>
          </a:r>
          <a:endParaRPr lang="ru-RU" dirty="0"/>
        </a:p>
      </dgm:t>
    </dgm:pt>
    <dgm:pt modelId="{F2E2E219-4FF7-4C81-B36A-73C4DF7BBB8C}" type="parTrans" cxnId="{86AFA02C-2021-4461-8071-E816B62E354D}">
      <dgm:prSet/>
      <dgm:spPr/>
      <dgm:t>
        <a:bodyPr/>
        <a:lstStyle/>
        <a:p>
          <a:endParaRPr lang="ru-RU"/>
        </a:p>
      </dgm:t>
    </dgm:pt>
    <dgm:pt modelId="{11812AF3-6401-4DB2-B818-225BBCDE8094}" type="sibTrans" cxnId="{86AFA02C-2021-4461-8071-E816B62E354D}">
      <dgm:prSet/>
      <dgm:spPr/>
      <dgm:t>
        <a:bodyPr/>
        <a:lstStyle/>
        <a:p>
          <a:endParaRPr lang="ru-RU"/>
        </a:p>
      </dgm:t>
    </dgm:pt>
    <dgm:pt modelId="{D5684428-5379-42C6-8C4F-68478378C4B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Проведение выборов главы муниципального образования и в представительные органы муниципального образования – 1484,8 тыс. руб.</a:t>
          </a:r>
          <a:endParaRPr lang="ru-RU" dirty="0"/>
        </a:p>
      </dgm:t>
    </dgm:pt>
    <dgm:pt modelId="{4C45A7F4-1E49-4315-B67B-3D6A219FCCF4}" type="parTrans" cxnId="{C6EB1237-B138-4427-8D1A-F2FA6729C365}">
      <dgm:prSet/>
      <dgm:spPr/>
      <dgm:t>
        <a:bodyPr/>
        <a:lstStyle/>
        <a:p>
          <a:endParaRPr lang="ru-RU"/>
        </a:p>
      </dgm:t>
    </dgm:pt>
    <dgm:pt modelId="{886F96A5-70B6-4A49-BB07-C53DF7990B2C}" type="sibTrans" cxnId="{C6EB1237-B138-4427-8D1A-F2FA6729C365}">
      <dgm:prSet/>
      <dgm:spPr/>
      <dgm:t>
        <a:bodyPr/>
        <a:lstStyle/>
        <a:p>
          <a:endParaRPr lang="ru-RU"/>
        </a:p>
      </dgm:t>
    </dgm:pt>
    <dgm:pt modelId="{B3E7C9E5-07AD-42A3-A6AC-854513D9EE6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Расходы на реализацию ЗМО «Об административных комиссиях» - 216,8 тыс. руб.</a:t>
          </a:r>
          <a:endParaRPr lang="ru-RU" dirty="0"/>
        </a:p>
      </dgm:t>
    </dgm:pt>
    <dgm:pt modelId="{5009DEE2-178F-4B58-B7A4-E032FD432243}" type="parTrans" cxnId="{4C800C9A-AD04-4B27-BDEB-FFE0FF905A4B}">
      <dgm:prSet/>
      <dgm:spPr/>
      <dgm:t>
        <a:bodyPr/>
        <a:lstStyle/>
        <a:p>
          <a:endParaRPr lang="ru-RU"/>
        </a:p>
      </dgm:t>
    </dgm:pt>
    <dgm:pt modelId="{D4B755FA-6D9C-4F7C-9D91-2BDA4112071E}" type="sibTrans" cxnId="{4C800C9A-AD04-4B27-BDEB-FFE0FF905A4B}">
      <dgm:prSet/>
      <dgm:spPr/>
      <dgm:t>
        <a:bodyPr/>
        <a:lstStyle/>
        <a:p>
          <a:endParaRPr lang="ru-RU"/>
        </a:p>
      </dgm:t>
    </dgm:pt>
    <dgm:pt modelId="{E0565370-CD8A-4FBA-A056-711D4334476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Расходы в рамках ВЦП «Аттестация автоматизированных рабочих мест, занимающихся обработкой персональных данных на 2012 год»  - 401,3 тыс. руб.</a:t>
          </a:r>
          <a:endParaRPr lang="ru-RU" dirty="0"/>
        </a:p>
      </dgm:t>
    </dgm:pt>
    <dgm:pt modelId="{28806F4C-2CD5-4BEB-87AC-F1928722F3FA}" type="parTrans" cxnId="{06F61786-3D0E-4CE6-BC16-9A3FDB20B15B}">
      <dgm:prSet/>
      <dgm:spPr/>
      <dgm:t>
        <a:bodyPr/>
        <a:lstStyle/>
        <a:p>
          <a:endParaRPr lang="ru-RU"/>
        </a:p>
      </dgm:t>
    </dgm:pt>
    <dgm:pt modelId="{505E6D95-DE7B-4111-888E-B04BB48DBC79}" type="sibTrans" cxnId="{06F61786-3D0E-4CE6-BC16-9A3FDB20B15B}">
      <dgm:prSet/>
      <dgm:spPr/>
      <dgm:t>
        <a:bodyPr/>
        <a:lstStyle/>
        <a:p>
          <a:endParaRPr lang="ru-RU"/>
        </a:p>
      </dgm:t>
    </dgm:pt>
    <dgm:pt modelId="{6D74D897-F5CD-49F8-A79D-CA828A39DD02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Реализация государственной политики в области приватизации и управления государственной и муниципальной собственностью – 1050,9 тыс. руб.</a:t>
          </a:r>
          <a:endParaRPr lang="ru-RU" dirty="0"/>
        </a:p>
      </dgm:t>
    </dgm:pt>
    <dgm:pt modelId="{6A3F871C-7F1F-46CD-B1F9-54939F12B26F}" type="parTrans" cxnId="{5004410E-37E0-4F17-9BC1-5E32ABAE54DF}">
      <dgm:prSet/>
      <dgm:spPr/>
      <dgm:t>
        <a:bodyPr/>
        <a:lstStyle/>
        <a:p>
          <a:endParaRPr lang="ru-RU"/>
        </a:p>
      </dgm:t>
    </dgm:pt>
    <dgm:pt modelId="{ACF4EA52-E7A8-471E-970F-AFC8448D5A92}" type="sibTrans" cxnId="{5004410E-37E0-4F17-9BC1-5E32ABAE54DF}">
      <dgm:prSet/>
      <dgm:spPr/>
      <dgm:t>
        <a:bodyPr/>
        <a:lstStyle/>
        <a:p>
          <a:endParaRPr lang="ru-RU"/>
        </a:p>
      </dgm:t>
    </dgm:pt>
    <dgm:pt modelId="{2F907E7F-907A-4047-9398-1EB3A28419EB}" type="pres">
      <dgm:prSet presAssocID="{998CEAE1-33F5-4081-9773-5E45E06DD9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07182-AA22-4951-B12B-4C9AD9DE9967}" type="pres">
      <dgm:prSet presAssocID="{CA9B4829-332C-4A8C-BE76-4A694926B46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0E0A-D418-449E-9CCA-B73F4C9B2EB3}" type="pres">
      <dgm:prSet presAssocID="{11812AF3-6401-4DB2-B818-225BBCDE8094}" presName="spacer" presStyleCnt="0"/>
      <dgm:spPr/>
      <dgm:t>
        <a:bodyPr/>
        <a:lstStyle/>
        <a:p>
          <a:endParaRPr lang="ru-RU"/>
        </a:p>
      </dgm:t>
    </dgm:pt>
    <dgm:pt modelId="{2DC2EC52-16D6-4662-9B1F-A3D3D02AEB3A}" type="pres">
      <dgm:prSet presAssocID="{D5684428-5379-42C6-8C4F-68478378C4B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FB3E3-8204-4A66-9298-27EED61A9028}" type="pres">
      <dgm:prSet presAssocID="{886F96A5-70B6-4A49-BB07-C53DF7990B2C}" presName="spacer" presStyleCnt="0"/>
      <dgm:spPr/>
      <dgm:t>
        <a:bodyPr/>
        <a:lstStyle/>
        <a:p>
          <a:endParaRPr lang="ru-RU"/>
        </a:p>
      </dgm:t>
    </dgm:pt>
    <dgm:pt modelId="{B9D43A3E-D995-46C4-AA61-D327BC63A9EC}" type="pres">
      <dgm:prSet presAssocID="{B3E7C9E5-07AD-42A3-A6AC-854513D9EE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8A61E-117B-4F58-8776-6E3BA46D9F17}" type="pres">
      <dgm:prSet presAssocID="{D4B755FA-6D9C-4F7C-9D91-2BDA4112071E}" presName="spacer" presStyleCnt="0"/>
      <dgm:spPr/>
      <dgm:t>
        <a:bodyPr/>
        <a:lstStyle/>
        <a:p>
          <a:endParaRPr lang="ru-RU"/>
        </a:p>
      </dgm:t>
    </dgm:pt>
    <dgm:pt modelId="{F5DA6868-4402-4C7A-ABEB-7DED2C166F5F}" type="pres">
      <dgm:prSet presAssocID="{E0565370-CD8A-4FBA-A056-711D4334476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8C2D8-0D6A-4F3D-836E-2901AFAE3E5B}" type="pres">
      <dgm:prSet presAssocID="{505E6D95-DE7B-4111-888E-B04BB48DBC79}" presName="spacer" presStyleCnt="0"/>
      <dgm:spPr/>
      <dgm:t>
        <a:bodyPr/>
        <a:lstStyle/>
        <a:p>
          <a:endParaRPr lang="ru-RU"/>
        </a:p>
      </dgm:t>
    </dgm:pt>
    <dgm:pt modelId="{19CF86F1-6E40-44B5-854A-E992741202B3}" type="pres">
      <dgm:prSet presAssocID="{6D74D897-F5CD-49F8-A79D-CA828A39DD0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25D3AC-4407-49B0-BFB7-945C2A2A9169}" type="presOf" srcId="{E0565370-CD8A-4FBA-A056-711D4334476F}" destId="{F5DA6868-4402-4C7A-ABEB-7DED2C166F5F}" srcOrd="0" destOrd="0" presId="urn:microsoft.com/office/officeart/2005/8/layout/vList2"/>
    <dgm:cxn modelId="{E7B429A3-B532-4185-98E2-F21D7B50B893}" type="presOf" srcId="{6D74D897-F5CD-49F8-A79D-CA828A39DD02}" destId="{19CF86F1-6E40-44B5-854A-E992741202B3}" srcOrd="0" destOrd="0" presId="urn:microsoft.com/office/officeart/2005/8/layout/vList2"/>
    <dgm:cxn modelId="{06F61786-3D0E-4CE6-BC16-9A3FDB20B15B}" srcId="{998CEAE1-33F5-4081-9773-5E45E06DD9C7}" destId="{E0565370-CD8A-4FBA-A056-711D4334476F}" srcOrd="3" destOrd="0" parTransId="{28806F4C-2CD5-4BEB-87AC-F1928722F3FA}" sibTransId="{505E6D95-DE7B-4111-888E-B04BB48DBC79}"/>
    <dgm:cxn modelId="{C6EB1237-B138-4427-8D1A-F2FA6729C365}" srcId="{998CEAE1-33F5-4081-9773-5E45E06DD9C7}" destId="{D5684428-5379-42C6-8C4F-68478378C4BD}" srcOrd="1" destOrd="0" parTransId="{4C45A7F4-1E49-4315-B67B-3D6A219FCCF4}" sibTransId="{886F96A5-70B6-4A49-BB07-C53DF7990B2C}"/>
    <dgm:cxn modelId="{34D8677E-4BFF-466F-9F32-DEF200F822F6}" type="presOf" srcId="{CA9B4829-332C-4A8C-BE76-4A694926B462}" destId="{4E807182-AA22-4951-B12B-4C9AD9DE9967}" srcOrd="0" destOrd="0" presId="urn:microsoft.com/office/officeart/2005/8/layout/vList2"/>
    <dgm:cxn modelId="{D18A14AD-0568-4864-B792-FDAF91F87E4E}" type="presOf" srcId="{B3E7C9E5-07AD-42A3-A6AC-854513D9EE65}" destId="{B9D43A3E-D995-46C4-AA61-D327BC63A9EC}" srcOrd="0" destOrd="0" presId="urn:microsoft.com/office/officeart/2005/8/layout/vList2"/>
    <dgm:cxn modelId="{348C7FD2-473E-4C6E-86E1-D6D4A2BE7ED7}" type="presOf" srcId="{998CEAE1-33F5-4081-9773-5E45E06DD9C7}" destId="{2F907E7F-907A-4047-9398-1EB3A28419EB}" srcOrd="0" destOrd="0" presId="urn:microsoft.com/office/officeart/2005/8/layout/vList2"/>
    <dgm:cxn modelId="{4C800C9A-AD04-4B27-BDEB-FFE0FF905A4B}" srcId="{998CEAE1-33F5-4081-9773-5E45E06DD9C7}" destId="{B3E7C9E5-07AD-42A3-A6AC-854513D9EE65}" srcOrd="2" destOrd="0" parTransId="{5009DEE2-178F-4B58-B7A4-E032FD432243}" sibTransId="{D4B755FA-6D9C-4F7C-9D91-2BDA4112071E}"/>
    <dgm:cxn modelId="{86AFA02C-2021-4461-8071-E816B62E354D}" srcId="{998CEAE1-33F5-4081-9773-5E45E06DD9C7}" destId="{CA9B4829-332C-4A8C-BE76-4A694926B462}" srcOrd="0" destOrd="0" parTransId="{F2E2E219-4FF7-4C81-B36A-73C4DF7BBB8C}" sibTransId="{11812AF3-6401-4DB2-B818-225BBCDE8094}"/>
    <dgm:cxn modelId="{5004410E-37E0-4F17-9BC1-5E32ABAE54DF}" srcId="{998CEAE1-33F5-4081-9773-5E45E06DD9C7}" destId="{6D74D897-F5CD-49F8-A79D-CA828A39DD02}" srcOrd="4" destOrd="0" parTransId="{6A3F871C-7F1F-46CD-B1F9-54939F12B26F}" sibTransId="{ACF4EA52-E7A8-471E-970F-AFC8448D5A92}"/>
    <dgm:cxn modelId="{2896A609-8307-491F-8935-95EDAB8896A6}" type="presOf" srcId="{D5684428-5379-42C6-8C4F-68478378C4BD}" destId="{2DC2EC52-16D6-4662-9B1F-A3D3D02AEB3A}" srcOrd="0" destOrd="0" presId="urn:microsoft.com/office/officeart/2005/8/layout/vList2"/>
    <dgm:cxn modelId="{B103D512-5A28-4079-9A70-D08CF15883D4}" type="presParOf" srcId="{2F907E7F-907A-4047-9398-1EB3A28419EB}" destId="{4E807182-AA22-4951-B12B-4C9AD9DE9967}" srcOrd="0" destOrd="0" presId="urn:microsoft.com/office/officeart/2005/8/layout/vList2"/>
    <dgm:cxn modelId="{F3596378-3BD8-4FE3-AFF3-78B092379963}" type="presParOf" srcId="{2F907E7F-907A-4047-9398-1EB3A28419EB}" destId="{C56E0E0A-D418-449E-9CCA-B73F4C9B2EB3}" srcOrd="1" destOrd="0" presId="urn:microsoft.com/office/officeart/2005/8/layout/vList2"/>
    <dgm:cxn modelId="{D7FFE07F-9B44-4727-95AA-3CDD56CAD15E}" type="presParOf" srcId="{2F907E7F-907A-4047-9398-1EB3A28419EB}" destId="{2DC2EC52-16D6-4662-9B1F-A3D3D02AEB3A}" srcOrd="2" destOrd="0" presId="urn:microsoft.com/office/officeart/2005/8/layout/vList2"/>
    <dgm:cxn modelId="{C9AAB295-B5D5-4107-8DA0-6BB1A952850C}" type="presParOf" srcId="{2F907E7F-907A-4047-9398-1EB3A28419EB}" destId="{202FB3E3-8204-4A66-9298-27EED61A9028}" srcOrd="3" destOrd="0" presId="urn:microsoft.com/office/officeart/2005/8/layout/vList2"/>
    <dgm:cxn modelId="{94C4BD0F-C4BD-4F25-A867-F32247524DCC}" type="presParOf" srcId="{2F907E7F-907A-4047-9398-1EB3A28419EB}" destId="{B9D43A3E-D995-46C4-AA61-D327BC63A9EC}" srcOrd="4" destOrd="0" presId="urn:microsoft.com/office/officeart/2005/8/layout/vList2"/>
    <dgm:cxn modelId="{CB9E7AE0-A7E4-45C6-AA43-D92588A1EF2B}" type="presParOf" srcId="{2F907E7F-907A-4047-9398-1EB3A28419EB}" destId="{F188A61E-117B-4F58-8776-6E3BA46D9F17}" srcOrd="5" destOrd="0" presId="urn:microsoft.com/office/officeart/2005/8/layout/vList2"/>
    <dgm:cxn modelId="{389950C5-1D31-42D8-B6A6-4F2CFE7CB8BC}" type="presParOf" srcId="{2F907E7F-907A-4047-9398-1EB3A28419EB}" destId="{F5DA6868-4402-4C7A-ABEB-7DED2C166F5F}" srcOrd="6" destOrd="0" presId="urn:microsoft.com/office/officeart/2005/8/layout/vList2"/>
    <dgm:cxn modelId="{11428CE3-3A5B-410A-B107-4F555C3BCFEB}" type="presParOf" srcId="{2F907E7F-907A-4047-9398-1EB3A28419EB}" destId="{2758C2D8-0D6A-4F3D-836E-2901AFAE3E5B}" srcOrd="7" destOrd="0" presId="urn:microsoft.com/office/officeart/2005/8/layout/vList2"/>
    <dgm:cxn modelId="{599A0717-9AA8-4286-9FFB-2260717F5673}" type="presParOf" srcId="{2F907E7F-907A-4047-9398-1EB3A28419EB}" destId="{19CF86F1-6E40-44B5-854A-E992741202B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91895-714B-4A06-8C61-CC068C8EF4C3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E08463-66BB-461E-AD8C-D8A62F0235CB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на содержание государственной финансовой поддержки закупки и доставки нефтепродуктов и топлива в районы Мурманской области с ограниченными сроками завоза грузов – 16 224,9 тыс. руб.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B04F46-46D2-4F6F-A233-3AD5D00736AC}" type="parTrans" cxnId="{191D9672-1268-40EA-A329-9BF0AEC3F122}">
      <dgm:prSet/>
      <dgm:spPr/>
      <dgm:t>
        <a:bodyPr/>
        <a:lstStyle/>
        <a:p>
          <a:endParaRPr lang="ru-RU"/>
        </a:p>
      </dgm:t>
    </dgm:pt>
    <dgm:pt modelId="{FD4B0A7E-82DF-41A5-A050-F37D21AD242E}" type="sibTrans" cxnId="{191D9672-1268-40EA-A329-9BF0AEC3F122}">
      <dgm:prSet/>
      <dgm:spPr/>
      <dgm:t>
        <a:bodyPr/>
        <a:lstStyle/>
        <a:p>
          <a:endParaRPr lang="ru-RU"/>
        </a:p>
      </dgm:t>
    </dgm:pt>
    <dgm:pt modelId="{78E382F1-4AF4-46C7-ABB3-A5C92691A3A9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в рамках ВЦП «Развитие сельского хозяйства Терского района Мурманской области на 2012-2014 годы» - 1 900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5A07EE-E31D-4C3C-8A49-CFFF48ABE586}" type="parTrans" cxnId="{4C887214-B1F8-4D39-9122-F8B6A4655D97}">
      <dgm:prSet/>
      <dgm:spPr/>
      <dgm:t>
        <a:bodyPr/>
        <a:lstStyle/>
        <a:p>
          <a:endParaRPr lang="ru-RU"/>
        </a:p>
      </dgm:t>
    </dgm:pt>
    <dgm:pt modelId="{A2BEE6DC-8AB1-4F2E-812E-75723ADDEB70}" type="sibTrans" cxnId="{4C887214-B1F8-4D39-9122-F8B6A4655D97}">
      <dgm:prSet/>
      <dgm:spPr/>
      <dgm:t>
        <a:bodyPr/>
        <a:lstStyle/>
        <a:p>
          <a:endParaRPr lang="ru-RU"/>
        </a:p>
      </dgm:t>
    </dgm:pt>
    <dgm:pt modelId="{EF602B43-D255-45A0-A0C0-A1059B976F44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на обеспечение авиационного обслуживания жителей  –  17 310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E8D770-A1A7-4E70-A438-0A604D103377}" type="parTrans" cxnId="{0523F6FB-F094-43C9-BA0E-746FA9EDAA1D}">
      <dgm:prSet/>
      <dgm:spPr/>
      <dgm:t>
        <a:bodyPr/>
        <a:lstStyle/>
        <a:p>
          <a:endParaRPr lang="ru-RU"/>
        </a:p>
      </dgm:t>
    </dgm:pt>
    <dgm:pt modelId="{CBAAE21D-B350-4598-ADDC-1956D5C9D3E3}" type="sibTrans" cxnId="{0523F6FB-F094-43C9-BA0E-746FA9EDAA1D}">
      <dgm:prSet/>
      <dgm:spPr/>
      <dgm:t>
        <a:bodyPr/>
        <a:lstStyle/>
        <a:p>
          <a:endParaRPr lang="ru-RU"/>
        </a:p>
      </dgm:t>
    </dgm:pt>
    <dgm:pt modelId="{214A94A9-49F2-4808-BB18-238887ECF499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Государственная финансовая поддержка доставки продовольственных товаров (за исключением подакцизных) в районы Мурманской области с ограниченными сроками завоза грузов – 1 096,4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53E62A-2EAC-486E-8FAB-FC8726E3FF8B}" type="parTrans" cxnId="{FA453940-D2AF-4DA0-AE74-F3A6E662CB15}">
      <dgm:prSet/>
      <dgm:spPr/>
      <dgm:t>
        <a:bodyPr/>
        <a:lstStyle/>
        <a:p>
          <a:endParaRPr lang="ru-RU"/>
        </a:p>
      </dgm:t>
    </dgm:pt>
    <dgm:pt modelId="{F8CD89AF-1FD9-4F9E-962F-F03F473D43D1}" type="sibTrans" cxnId="{FA453940-D2AF-4DA0-AE74-F3A6E662CB15}">
      <dgm:prSet/>
      <dgm:spPr/>
      <dgm:t>
        <a:bodyPr/>
        <a:lstStyle/>
        <a:p>
          <a:endParaRPr lang="ru-RU"/>
        </a:p>
      </dgm:t>
    </dgm:pt>
    <dgm:pt modelId="{10B280D7-340F-43C5-BE93-2DD883A0370A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Финансовое обеспечение дорожной деятельности (за исключением проектирования) в отношении автомобильных дорог общего пользования местного значения – 7 574,4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4ED9-E632-4CD1-93B7-4805DA45EF9C}" type="parTrans" cxnId="{1636C123-F9AD-4AD3-A534-B4D84486AB19}">
      <dgm:prSet/>
      <dgm:spPr/>
      <dgm:t>
        <a:bodyPr/>
        <a:lstStyle/>
        <a:p>
          <a:endParaRPr lang="ru-RU"/>
        </a:p>
      </dgm:t>
    </dgm:pt>
    <dgm:pt modelId="{18CDFB92-552D-4206-8F61-188CDFE8EEB6}" type="sibTrans" cxnId="{1636C123-F9AD-4AD3-A534-B4D84486AB19}">
      <dgm:prSet/>
      <dgm:spPr/>
      <dgm:t>
        <a:bodyPr/>
        <a:lstStyle/>
        <a:p>
          <a:endParaRPr lang="ru-RU"/>
        </a:p>
      </dgm:t>
    </dgm:pt>
    <dgm:pt modelId="{71A46255-35F0-4EA9-8FDC-520FA3BE07A6}" type="pres">
      <dgm:prSet presAssocID="{54591895-714B-4A06-8C61-CC068C8EF4C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C36EE2-84E1-43E5-9D00-A03614AAC0A0}" type="pres">
      <dgm:prSet presAssocID="{18E08463-66BB-461E-AD8C-D8A62F0235CB}" presName="composite" presStyleCnt="0"/>
      <dgm:spPr/>
    </dgm:pt>
    <dgm:pt modelId="{55EE855B-037C-47DE-A099-7B051CF56AA2}" type="pres">
      <dgm:prSet presAssocID="{18E08463-66BB-461E-AD8C-D8A62F0235CB}" presName="imgShp" presStyleLbl="fgImgPlace1" presStyleIdx="0" presStyleCnt="5" custScaleX="1061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5823CF-2CFF-46C6-9A78-4E1EF4981917}" type="pres">
      <dgm:prSet presAssocID="{18E08463-66BB-461E-AD8C-D8A62F0235C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DA896-B398-4EC8-B758-C6DFD4B90C7E}" type="pres">
      <dgm:prSet presAssocID="{FD4B0A7E-82DF-41A5-A050-F37D21AD242E}" presName="spacing" presStyleCnt="0"/>
      <dgm:spPr/>
    </dgm:pt>
    <dgm:pt modelId="{38981107-CD56-4B3E-B4CD-D921B23BAB0F}" type="pres">
      <dgm:prSet presAssocID="{78E382F1-4AF4-46C7-ABB3-A5C92691A3A9}" presName="composite" presStyleCnt="0"/>
      <dgm:spPr/>
    </dgm:pt>
    <dgm:pt modelId="{FD3C3B7A-B5F8-4F47-86A1-0A9C55EAFC4B}" type="pres">
      <dgm:prSet presAssocID="{78E382F1-4AF4-46C7-ABB3-A5C92691A3A9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B40084-48FC-4761-9939-1BCF30C2ACEC}" type="pres">
      <dgm:prSet presAssocID="{78E382F1-4AF4-46C7-ABB3-A5C92691A3A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891CC-04DC-4F7E-A862-E4A55CEE8A57}" type="pres">
      <dgm:prSet presAssocID="{A2BEE6DC-8AB1-4F2E-812E-75723ADDEB70}" presName="spacing" presStyleCnt="0"/>
      <dgm:spPr/>
    </dgm:pt>
    <dgm:pt modelId="{B44488A8-CC8E-4131-9388-60C154000F62}" type="pres">
      <dgm:prSet presAssocID="{EF602B43-D255-45A0-A0C0-A1059B976F44}" presName="composite" presStyleCnt="0"/>
      <dgm:spPr/>
    </dgm:pt>
    <dgm:pt modelId="{5BA4A277-6F00-4BB5-A9FE-0F79D2B6555D}" type="pres">
      <dgm:prSet presAssocID="{EF602B43-D255-45A0-A0C0-A1059B976F44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B632F6D-5DE8-4016-A3B9-7DE5C337C976}" type="pres">
      <dgm:prSet presAssocID="{EF602B43-D255-45A0-A0C0-A1059B976F4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42FF6-5969-4E2D-9FB9-BAF1C883B0C4}" type="pres">
      <dgm:prSet presAssocID="{CBAAE21D-B350-4598-ADDC-1956D5C9D3E3}" presName="spacing" presStyleCnt="0"/>
      <dgm:spPr/>
    </dgm:pt>
    <dgm:pt modelId="{F8034CF4-65E1-4AC8-BD11-B78BB6F2B7C6}" type="pres">
      <dgm:prSet presAssocID="{214A94A9-49F2-4808-BB18-238887ECF499}" presName="composite" presStyleCnt="0"/>
      <dgm:spPr/>
    </dgm:pt>
    <dgm:pt modelId="{7F38CEAA-4A2E-4E04-9C0B-F3ED84134CEE}" type="pres">
      <dgm:prSet presAssocID="{214A94A9-49F2-4808-BB18-238887ECF499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C68B077-DCDD-43F4-9C24-E5E1A2B3E85A}" type="pres">
      <dgm:prSet presAssocID="{214A94A9-49F2-4808-BB18-238887ECF49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CBDC7-72ED-4789-B98A-135849A064AE}" type="pres">
      <dgm:prSet presAssocID="{F8CD89AF-1FD9-4F9E-962F-F03F473D43D1}" presName="spacing" presStyleCnt="0"/>
      <dgm:spPr/>
    </dgm:pt>
    <dgm:pt modelId="{A0BA1437-1B84-4144-9AFC-CEFBB48B865B}" type="pres">
      <dgm:prSet presAssocID="{10B280D7-340F-43C5-BE93-2DD883A0370A}" presName="composite" presStyleCnt="0"/>
      <dgm:spPr/>
    </dgm:pt>
    <dgm:pt modelId="{2A9E3CD6-1156-4672-81F7-58CF38FAABAF}" type="pres">
      <dgm:prSet presAssocID="{10B280D7-340F-43C5-BE93-2DD883A0370A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60F1448-7F8F-46E1-926E-A431624ACED1}" type="pres">
      <dgm:prSet presAssocID="{10B280D7-340F-43C5-BE93-2DD883A0370A}" presName="txShp" presStyleLbl="node1" presStyleIdx="4" presStyleCnt="5" custScaleY="8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1E27E-0EBB-4178-9D2F-E36E86F363C3}" type="presOf" srcId="{10B280D7-340F-43C5-BE93-2DD883A0370A}" destId="{E60F1448-7F8F-46E1-926E-A431624ACED1}" srcOrd="0" destOrd="0" presId="urn:microsoft.com/office/officeart/2005/8/layout/vList3"/>
    <dgm:cxn modelId="{1636C123-F9AD-4AD3-A534-B4D84486AB19}" srcId="{54591895-714B-4A06-8C61-CC068C8EF4C3}" destId="{10B280D7-340F-43C5-BE93-2DD883A0370A}" srcOrd="4" destOrd="0" parTransId="{E7A14ED9-E632-4CD1-93B7-4805DA45EF9C}" sibTransId="{18CDFB92-552D-4206-8F61-188CDFE8EEB6}"/>
    <dgm:cxn modelId="{A91E86E0-29F3-437B-A8BA-9A7730E3BD95}" type="presOf" srcId="{EF602B43-D255-45A0-A0C0-A1059B976F44}" destId="{3B632F6D-5DE8-4016-A3B9-7DE5C337C976}" srcOrd="0" destOrd="0" presId="urn:microsoft.com/office/officeart/2005/8/layout/vList3"/>
    <dgm:cxn modelId="{FA453940-D2AF-4DA0-AE74-F3A6E662CB15}" srcId="{54591895-714B-4A06-8C61-CC068C8EF4C3}" destId="{214A94A9-49F2-4808-BB18-238887ECF499}" srcOrd="3" destOrd="0" parTransId="{5053E62A-2EAC-486E-8FAB-FC8726E3FF8B}" sibTransId="{F8CD89AF-1FD9-4F9E-962F-F03F473D43D1}"/>
    <dgm:cxn modelId="{3A9E6172-CC40-4AFE-B620-098C08AFE072}" type="presOf" srcId="{54591895-714B-4A06-8C61-CC068C8EF4C3}" destId="{71A46255-35F0-4EA9-8FDC-520FA3BE07A6}" srcOrd="0" destOrd="0" presId="urn:microsoft.com/office/officeart/2005/8/layout/vList3"/>
    <dgm:cxn modelId="{0523F6FB-F094-43C9-BA0E-746FA9EDAA1D}" srcId="{54591895-714B-4A06-8C61-CC068C8EF4C3}" destId="{EF602B43-D255-45A0-A0C0-A1059B976F44}" srcOrd="2" destOrd="0" parTransId="{E7E8D770-A1A7-4E70-A438-0A604D103377}" sibTransId="{CBAAE21D-B350-4598-ADDC-1956D5C9D3E3}"/>
    <dgm:cxn modelId="{F86502F3-ED08-4219-9AE1-B19197969621}" type="presOf" srcId="{18E08463-66BB-461E-AD8C-D8A62F0235CB}" destId="{CE5823CF-2CFF-46C6-9A78-4E1EF4981917}" srcOrd="0" destOrd="0" presId="urn:microsoft.com/office/officeart/2005/8/layout/vList3"/>
    <dgm:cxn modelId="{4C887214-B1F8-4D39-9122-F8B6A4655D97}" srcId="{54591895-714B-4A06-8C61-CC068C8EF4C3}" destId="{78E382F1-4AF4-46C7-ABB3-A5C92691A3A9}" srcOrd="1" destOrd="0" parTransId="{E95A07EE-E31D-4C3C-8A49-CFFF48ABE586}" sibTransId="{A2BEE6DC-8AB1-4F2E-812E-75723ADDEB70}"/>
    <dgm:cxn modelId="{A6A79D5D-F751-4752-9E88-E6FEEC9DF238}" type="presOf" srcId="{214A94A9-49F2-4808-BB18-238887ECF499}" destId="{AC68B077-DCDD-43F4-9C24-E5E1A2B3E85A}" srcOrd="0" destOrd="0" presId="urn:microsoft.com/office/officeart/2005/8/layout/vList3"/>
    <dgm:cxn modelId="{191D9672-1268-40EA-A329-9BF0AEC3F122}" srcId="{54591895-714B-4A06-8C61-CC068C8EF4C3}" destId="{18E08463-66BB-461E-AD8C-D8A62F0235CB}" srcOrd="0" destOrd="0" parTransId="{74B04F46-46D2-4F6F-A233-3AD5D00736AC}" sibTransId="{FD4B0A7E-82DF-41A5-A050-F37D21AD242E}"/>
    <dgm:cxn modelId="{04915129-CD6E-49A3-8489-DB5EBEC08CC0}" type="presOf" srcId="{78E382F1-4AF4-46C7-ABB3-A5C92691A3A9}" destId="{C4B40084-48FC-4761-9939-1BCF30C2ACEC}" srcOrd="0" destOrd="0" presId="urn:microsoft.com/office/officeart/2005/8/layout/vList3"/>
    <dgm:cxn modelId="{972328AA-D6CE-434B-B395-356286FDC98F}" type="presParOf" srcId="{71A46255-35F0-4EA9-8FDC-520FA3BE07A6}" destId="{14C36EE2-84E1-43E5-9D00-A03614AAC0A0}" srcOrd="0" destOrd="0" presId="urn:microsoft.com/office/officeart/2005/8/layout/vList3"/>
    <dgm:cxn modelId="{BB4D9DA0-D3E7-4E51-A5B7-C3AC13B8038B}" type="presParOf" srcId="{14C36EE2-84E1-43E5-9D00-A03614AAC0A0}" destId="{55EE855B-037C-47DE-A099-7B051CF56AA2}" srcOrd="0" destOrd="0" presId="urn:microsoft.com/office/officeart/2005/8/layout/vList3"/>
    <dgm:cxn modelId="{79608133-0718-4578-B439-765AB5302237}" type="presParOf" srcId="{14C36EE2-84E1-43E5-9D00-A03614AAC0A0}" destId="{CE5823CF-2CFF-46C6-9A78-4E1EF4981917}" srcOrd="1" destOrd="0" presId="urn:microsoft.com/office/officeart/2005/8/layout/vList3"/>
    <dgm:cxn modelId="{A1E16176-9BA6-4069-8609-ED5EDD0111EF}" type="presParOf" srcId="{71A46255-35F0-4EA9-8FDC-520FA3BE07A6}" destId="{E7BDA896-B398-4EC8-B758-C6DFD4B90C7E}" srcOrd="1" destOrd="0" presId="urn:microsoft.com/office/officeart/2005/8/layout/vList3"/>
    <dgm:cxn modelId="{08083E34-4D63-4793-94D3-B954CFB0BF90}" type="presParOf" srcId="{71A46255-35F0-4EA9-8FDC-520FA3BE07A6}" destId="{38981107-CD56-4B3E-B4CD-D921B23BAB0F}" srcOrd="2" destOrd="0" presId="urn:microsoft.com/office/officeart/2005/8/layout/vList3"/>
    <dgm:cxn modelId="{0317AF5C-1A5D-4554-AAC6-EF00405D01C1}" type="presParOf" srcId="{38981107-CD56-4B3E-B4CD-D921B23BAB0F}" destId="{FD3C3B7A-B5F8-4F47-86A1-0A9C55EAFC4B}" srcOrd="0" destOrd="0" presId="urn:microsoft.com/office/officeart/2005/8/layout/vList3"/>
    <dgm:cxn modelId="{528B8512-AC33-4C2A-885D-1678FEB96B73}" type="presParOf" srcId="{38981107-CD56-4B3E-B4CD-D921B23BAB0F}" destId="{C4B40084-48FC-4761-9939-1BCF30C2ACEC}" srcOrd="1" destOrd="0" presId="urn:microsoft.com/office/officeart/2005/8/layout/vList3"/>
    <dgm:cxn modelId="{C51D2FB2-046D-4701-9430-C142B0DD84AB}" type="presParOf" srcId="{71A46255-35F0-4EA9-8FDC-520FA3BE07A6}" destId="{EE5891CC-04DC-4F7E-A862-E4A55CEE8A57}" srcOrd="3" destOrd="0" presId="urn:microsoft.com/office/officeart/2005/8/layout/vList3"/>
    <dgm:cxn modelId="{207D8B77-E458-4EE6-B3F6-6DA3A718C33D}" type="presParOf" srcId="{71A46255-35F0-4EA9-8FDC-520FA3BE07A6}" destId="{B44488A8-CC8E-4131-9388-60C154000F62}" srcOrd="4" destOrd="0" presId="urn:microsoft.com/office/officeart/2005/8/layout/vList3"/>
    <dgm:cxn modelId="{41036C2A-3658-4769-9358-C29CA2B2DF9E}" type="presParOf" srcId="{B44488A8-CC8E-4131-9388-60C154000F62}" destId="{5BA4A277-6F00-4BB5-A9FE-0F79D2B6555D}" srcOrd="0" destOrd="0" presId="urn:microsoft.com/office/officeart/2005/8/layout/vList3"/>
    <dgm:cxn modelId="{450EC62F-BD67-4A42-B5BF-5DE8E5A45879}" type="presParOf" srcId="{B44488A8-CC8E-4131-9388-60C154000F62}" destId="{3B632F6D-5DE8-4016-A3B9-7DE5C337C976}" srcOrd="1" destOrd="0" presId="urn:microsoft.com/office/officeart/2005/8/layout/vList3"/>
    <dgm:cxn modelId="{74A86824-85DC-49F3-8DEC-1CF2A579B9E0}" type="presParOf" srcId="{71A46255-35F0-4EA9-8FDC-520FA3BE07A6}" destId="{2DB42FF6-5969-4E2D-9FB9-BAF1C883B0C4}" srcOrd="5" destOrd="0" presId="urn:microsoft.com/office/officeart/2005/8/layout/vList3"/>
    <dgm:cxn modelId="{C1F9BAE2-8DC5-4B89-A8D6-4DF62F55C1DB}" type="presParOf" srcId="{71A46255-35F0-4EA9-8FDC-520FA3BE07A6}" destId="{F8034CF4-65E1-4AC8-BD11-B78BB6F2B7C6}" srcOrd="6" destOrd="0" presId="urn:microsoft.com/office/officeart/2005/8/layout/vList3"/>
    <dgm:cxn modelId="{DE617596-EF3A-4880-AFCE-1ED52A9F55AC}" type="presParOf" srcId="{F8034CF4-65E1-4AC8-BD11-B78BB6F2B7C6}" destId="{7F38CEAA-4A2E-4E04-9C0B-F3ED84134CEE}" srcOrd="0" destOrd="0" presId="urn:microsoft.com/office/officeart/2005/8/layout/vList3"/>
    <dgm:cxn modelId="{2B9DCE2D-8796-43E0-8B6F-EA29B64851EF}" type="presParOf" srcId="{F8034CF4-65E1-4AC8-BD11-B78BB6F2B7C6}" destId="{AC68B077-DCDD-43F4-9C24-E5E1A2B3E85A}" srcOrd="1" destOrd="0" presId="urn:microsoft.com/office/officeart/2005/8/layout/vList3"/>
    <dgm:cxn modelId="{97802F2C-2194-4BB2-A672-4938A8A89704}" type="presParOf" srcId="{71A46255-35F0-4EA9-8FDC-520FA3BE07A6}" destId="{363CBDC7-72ED-4789-B98A-135849A064AE}" srcOrd="7" destOrd="0" presId="urn:microsoft.com/office/officeart/2005/8/layout/vList3"/>
    <dgm:cxn modelId="{6E8A0CF8-3144-4274-8BCF-C98F4E6CC49F}" type="presParOf" srcId="{71A46255-35F0-4EA9-8FDC-520FA3BE07A6}" destId="{A0BA1437-1B84-4144-9AFC-CEFBB48B865B}" srcOrd="8" destOrd="0" presId="urn:microsoft.com/office/officeart/2005/8/layout/vList3"/>
    <dgm:cxn modelId="{63D676E5-1982-4314-956D-6DB288BB4C18}" type="presParOf" srcId="{A0BA1437-1B84-4144-9AFC-CEFBB48B865B}" destId="{2A9E3CD6-1156-4672-81F7-58CF38FAABAF}" srcOrd="0" destOrd="0" presId="urn:microsoft.com/office/officeart/2005/8/layout/vList3"/>
    <dgm:cxn modelId="{9C421CF0-F941-40EB-A494-37DB694E424E}" type="presParOf" srcId="{A0BA1437-1B84-4144-9AFC-CEFBB48B865B}" destId="{E60F1448-7F8F-46E1-926E-A431624ACE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30270D-7599-43A3-9C00-56A4287368B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6311441-8AB0-47EB-B43F-75A48D256309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в рамках ВЦП «Развитие информационного общества и формирование электронного правительства в Мурманской области» на 2011-2013 годы – 186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27B11B-5FCD-4472-A334-582CE04323AD}" type="parTrans" cxnId="{DDEFFD27-D1DF-436B-9CA1-65BF21EB6ED4}">
      <dgm:prSet/>
      <dgm:spPr/>
      <dgm:t>
        <a:bodyPr/>
        <a:lstStyle/>
        <a:p>
          <a:endParaRPr lang="ru-RU"/>
        </a:p>
      </dgm:t>
    </dgm:pt>
    <dgm:pt modelId="{80036546-3ECF-4F47-ACB5-892D350760AF}" type="sibTrans" cxnId="{DDEFFD27-D1DF-436B-9CA1-65BF21EB6ED4}">
      <dgm:prSet/>
      <dgm:spPr/>
      <dgm:t>
        <a:bodyPr/>
        <a:lstStyle/>
        <a:p>
          <a:endParaRPr lang="ru-RU"/>
        </a:p>
      </dgm:t>
    </dgm:pt>
    <dgm:pt modelId="{8AE351A7-9A52-4843-B6B9-517CD9EBB5FD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по землеустройству и землепользованию – 352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EC067-DD44-4DB9-A095-DF05BE51B1C8}" type="parTrans" cxnId="{A0749A63-BC07-4D0F-B7A6-3EF31821A488}">
      <dgm:prSet/>
      <dgm:spPr/>
      <dgm:t>
        <a:bodyPr/>
        <a:lstStyle/>
        <a:p>
          <a:endParaRPr lang="ru-RU"/>
        </a:p>
      </dgm:t>
    </dgm:pt>
    <dgm:pt modelId="{7EF96616-150A-49EA-BC5C-2D039934B077}" type="sibTrans" cxnId="{A0749A63-BC07-4D0F-B7A6-3EF31821A488}">
      <dgm:prSet/>
      <dgm:spPr/>
      <dgm:t>
        <a:bodyPr/>
        <a:lstStyle/>
        <a:p>
          <a:endParaRPr lang="ru-RU"/>
        </a:p>
      </dgm:t>
    </dgm:pt>
    <dgm:pt modelId="{B464B905-3199-4118-BD2E-84F8CFCE8291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в рамках ВЦП «Развитие малого и среднего предпринимательства, стимулирование инноваций в Мурманской области» на 2012-2014 годы – 139,3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6E06D8-6F41-4636-A4A9-11C05A79C7BE}" type="parTrans" cxnId="{BE1F41EB-F297-4D06-8152-C0C18EC95942}">
      <dgm:prSet/>
      <dgm:spPr/>
      <dgm:t>
        <a:bodyPr/>
        <a:lstStyle/>
        <a:p>
          <a:endParaRPr lang="ru-RU"/>
        </a:p>
      </dgm:t>
    </dgm:pt>
    <dgm:pt modelId="{8EC62EAC-8CD7-4525-BD32-E386AEFE9842}" type="sibTrans" cxnId="{BE1F41EB-F297-4D06-8152-C0C18EC95942}">
      <dgm:prSet/>
      <dgm:spPr/>
      <dgm:t>
        <a:bodyPr/>
        <a:lstStyle/>
        <a:p>
          <a:endParaRPr lang="ru-RU"/>
        </a:p>
      </dgm:t>
    </dgm:pt>
    <dgm:pt modelId="{A65E60FF-E1A3-46F0-8DFB-4F65C4F5FA97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в рамках ВЦП «Развитие туризма в Терском районе на 2012 год» - 1 736,9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6A1D0-46A7-4C9D-8F29-8A271C39D521}" type="parTrans" cxnId="{91253E85-B857-403F-85DF-446A28CA70A0}">
      <dgm:prSet/>
      <dgm:spPr/>
      <dgm:t>
        <a:bodyPr/>
        <a:lstStyle/>
        <a:p>
          <a:endParaRPr lang="ru-RU"/>
        </a:p>
      </dgm:t>
    </dgm:pt>
    <dgm:pt modelId="{21FAA880-542F-457E-9E29-1490AD0A81AE}" type="sibTrans" cxnId="{91253E85-B857-403F-85DF-446A28CA70A0}">
      <dgm:prSet/>
      <dgm:spPr/>
      <dgm:t>
        <a:bodyPr/>
        <a:lstStyle/>
        <a:p>
          <a:endParaRPr lang="ru-RU"/>
        </a:p>
      </dgm:t>
    </dgm:pt>
    <dgm:pt modelId="{21720004-8867-45FA-94E4-51FAA3C513E4}" type="pres">
      <dgm:prSet presAssocID="{E330270D-7599-43A3-9C00-56A4287368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35C66A-76AA-4BDF-9EA4-834F07D1D163}" type="pres">
      <dgm:prSet presAssocID="{26311441-8AB0-47EB-B43F-75A48D256309}" presName="composite" presStyleCnt="0"/>
      <dgm:spPr/>
    </dgm:pt>
    <dgm:pt modelId="{3C357605-7C15-4E63-88D2-340457672454}" type="pres">
      <dgm:prSet presAssocID="{26311441-8AB0-47EB-B43F-75A48D25630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5FB043-6DAB-4BBD-BD0E-F4A2BA0CD6E1}" type="pres">
      <dgm:prSet presAssocID="{26311441-8AB0-47EB-B43F-75A48D25630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E9837-C547-4E40-80A0-F67FFCD5F0ED}" type="pres">
      <dgm:prSet presAssocID="{80036546-3ECF-4F47-ACB5-892D350760AF}" presName="spacing" presStyleCnt="0"/>
      <dgm:spPr/>
    </dgm:pt>
    <dgm:pt modelId="{F8CC8643-92E7-4AB6-972E-9F9F2253199C}" type="pres">
      <dgm:prSet presAssocID="{8AE351A7-9A52-4843-B6B9-517CD9EBB5FD}" presName="composite" presStyleCnt="0"/>
      <dgm:spPr/>
    </dgm:pt>
    <dgm:pt modelId="{867FFD71-2622-42BE-A0D5-4A1CEDCA149D}" type="pres">
      <dgm:prSet presAssocID="{8AE351A7-9A52-4843-B6B9-517CD9EBB5FD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6C736F4-D5EB-4EDE-A7C5-94E994C16A5B}" type="pres">
      <dgm:prSet presAssocID="{8AE351A7-9A52-4843-B6B9-517CD9EBB5F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6D185-47BB-4352-AC61-46E87DB79CC3}" type="pres">
      <dgm:prSet presAssocID="{7EF96616-150A-49EA-BC5C-2D039934B077}" presName="spacing" presStyleCnt="0"/>
      <dgm:spPr/>
    </dgm:pt>
    <dgm:pt modelId="{F64BC0E1-476C-4027-9DED-4BB6BF1A61F4}" type="pres">
      <dgm:prSet presAssocID="{B464B905-3199-4118-BD2E-84F8CFCE8291}" presName="composite" presStyleCnt="0"/>
      <dgm:spPr/>
    </dgm:pt>
    <dgm:pt modelId="{3139560F-E35B-41D2-872F-26B1925C8407}" type="pres">
      <dgm:prSet presAssocID="{B464B905-3199-4118-BD2E-84F8CFCE8291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F4D3FB-E2E8-49E9-B9C9-6BC1DFA86072}" type="pres">
      <dgm:prSet presAssocID="{B464B905-3199-4118-BD2E-84F8CFCE829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30B53-A35B-49EC-99A2-B8295BB0428C}" type="pres">
      <dgm:prSet presAssocID="{8EC62EAC-8CD7-4525-BD32-E386AEFE9842}" presName="spacing" presStyleCnt="0"/>
      <dgm:spPr/>
    </dgm:pt>
    <dgm:pt modelId="{7DE5927F-DB9A-484B-9E7D-82FC7B683C54}" type="pres">
      <dgm:prSet presAssocID="{A65E60FF-E1A3-46F0-8DFB-4F65C4F5FA97}" presName="composite" presStyleCnt="0"/>
      <dgm:spPr/>
    </dgm:pt>
    <dgm:pt modelId="{D5F78942-10E1-4C10-8764-587C9E8D5455}" type="pres">
      <dgm:prSet presAssocID="{A65E60FF-E1A3-46F0-8DFB-4F65C4F5FA97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ADFED8A-B860-4658-A81C-10B559B23618}" type="pres">
      <dgm:prSet presAssocID="{A65E60FF-E1A3-46F0-8DFB-4F65C4F5FA9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E9FBCD-5A4C-46F4-86F2-9EB8418D5E41}" type="presOf" srcId="{E330270D-7599-43A3-9C00-56A4287368B2}" destId="{21720004-8867-45FA-94E4-51FAA3C513E4}" srcOrd="0" destOrd="0" presId="urn:microsoft.com/office/officeart/2005/8/layout/vList3"/>
    <dgm:cxn modelId="{4A04D0B0-A416-465A-9673-819847BD00A6}" type="presOf" srcId="{8AE351A7-9A52-4843-B6B9-517CD9EBB5FD}" destId="{B6C736F4-D5EB-4EDE-A7C5-94E994C16A5B}" srcOrd="0" destOrd="0" presId="urn:microsoft.com/office/officeart/2005/8/layout/vList3"/>
    <dgm:cxn modelId="{5D8646C7-C7A1-4BA9-A1B0-1FCD8A17A60F}" type="presOf" srcId="{A65E60FF-E1A3-46F0-8DFB-4F65C4F5FA97}" destId="{3ADFED8A-B860-4658-A81C-10B559B23618}" srcOrd="0" destOrd="0" presId="urn:microsoft.com/office/officeart/2005/8/layout/vList3"/>
    <dgm:cxn modelId="{91253E85-B857-403F-85DF-446A28CA70A0}" srcId="{E330270D-7599-43A3-9C00-56A4287368B2}" destId="{A65E60FF-E1A3-46F0-8DFB-4F65C4F5FA97}" srcOrd="3" destOrd="0" parTransId="{D816A1D0-46A7-4C9D-8F29-8A271C39D521}" sibTransId="{21FAA880-542F-457E-9E29-1490AD0A81AE}"/>
    <dgm:cxn modelId="{A0749A63-BC07-4D0F-B7A6-3EF31821A488}" srcId="{E330270D-7599-43A3-9C00-56A4287368B2}" destId="{8AE351A7-9A52-4843-B6B9-517CD9EBB5FD}" srcOrd="1" destOrd="0" parTransId="{089EC067-DD44-4DB9-A095-DF05BE51B1C8}" sibTransId="{7EF96616-150A-49EA-BC5C-2D039934B077}"/>
    <dgm:cxn modelId="{DDEFFD27-D1DF-436B-9CA1-65BF21EB6ED4}" srcId="{E330270D-7599-43A3-9C00-56A4287368B2}" destId="{26311441-8AB0-47EB-B43F-75A48D256309}" srcOrd="0" destOrd="0" parTransId="{6227B11B-5FCD-4472-A334-582CE04323AD}" sibTransId="{80036546-3ECF-4F47-ACB5-892D350760AF}"/>
    <dgm:cxn modelId="{7DDCC7FB-08E1-44E8-B361-CECDE4126F61}" type="presOf" srcId="{26311441-8AB0-47EB-B43F-75A48D256309}" destId="{855FB043-6DAB-4BBD-BD0E-F4A2BA0CD6E1}" srcOrd="0" destOrd="0" presId="urn:microsoft.com/office/officeart/2005/8/layout/vList3"/>
    <dgm:cxn modelId="{FDACFC3A-146E-40D1-955B-6AF10200284F}" type="presOf" srcId="{B464B905-3199-4118-BD2E-84F8CFCE8291}" destId="{58F4D3FB-E2E8-49E9-B9C9-6BC1DFA86072}" srcOrd="0" destOrd="0" presId="urn:microsoft.com/office/officeart/2005/8/layout/vList3"/>
    <dgm:cxn modelId="{BE1F41EB-F297-4D06-8152-C0C18EC95942}" srcId="{E330270D-7599-43A3-9C00-56A4287368B2}" destId="{B464B905-3199-4118-BD2E-84F8CFCE8291}" srcOrd="2" destOrd="0" parTransId="{FF6E06D8-6F41-4636-A4A9-11C05A79C7BE}" sibTransId="{8EC62EAC-8CD7-4525-BD32-E386AEFE9842}"/>
    <dgm:cxn modelId="{57F67358-7A80-4577-B64E-18F93BE32634}" type="presParOf" srcId="{21720004-8867-45FA-94E4-51FAA3C513E4}" destId="{A035C66A-76AA-4BDF-9EA4-834F07D1D163}" srcOrd="0" destOrd="0" presId="urn:microsoft.com/office/officeart/2005/8/layout/vList3"/>
    <dgm:cxn modelId="{FDCB8342-6837-4905-8D19-A297BC71E1ED}" type="presParOf" srcId="{A035C66A-76AA-4BDF-9EA4-834F07D1D163}" destId="{3C357605-7C15-4E63-88D2-340457672454}" srcOrd="0" destOrd="0" presId="urn:microsoft.com/office/officeart/2005/8/layout/vList3"/>
    <dgm:cxn modelId="{61614AA2-8C4E-4F98-AD0D-B184B23687A9}" type="presParOf" srcId="{A035C66A-76AA-4BDF-9EA4-834F07D1D163}" destId="{855FB043-6DAB-4BBD-BD0E-F4A2BA0CD6E1}" srcOrd="1" destOrd="0" presId="urn:microsoft.com/office/officeart/2005/8/layout/vList3"/>
    <dgm:cxn modelId="{7F5D7922-0A93-455A-9CD7-04CF06C8338D}" type="presParOf" srcId="{21720004-8867-45FA-94E4-51FAA3C513E4}" destId="{1FCE9837-C547-4E40-80A0-F67FFCD5F0ED}" srcOrd="1" destOrd="0" presId="urn:microsoft.com/office/officeart/2005/8/layout/vList3"/>
    <dgm:cxn modelId="{44270255-5578-4D01-A11E-A590D051F61C}" type="presParOf" srcId="{21720004-8867-45FA-94E4-51FAA3C513E4}" destId="{F8CC8643-92E7-4AB6-972E-9F9F2253199C}" srcOrd="2" destOrd="0" presId="urn:microsoft.com/office/officeart/2005/8/layout/vList3"/>
    <dgm:cxn modelId="{56A565BD-31FF-4673-97B9-D60BC3DD82FE}" type="presParOf" srcId="{F8CC8643-92E7-4AB6-972E-9F9F2253199C}" destId="{867FFD71-2622-42BE-A0D5-4A1CEDCA149D}" srcOrd="0" destOrd="0" presId="urn:microsoft.com/office/officeart/2005/8/layout/vList3"/>
    <dgm:cxn modelId="{B9D287CE-59BF-406E-B9E0-496B1A83EEAA}" type="presParOf" srcId="{F8CC8643-92E7-4AB6-972E-9F9F2253199C}" destId="{B6C736F4-D5EB-4EDE-A7C5-94E994C16A5B}" srcOrd="1" destOrd="0" presId="urn:microsoft.com/office/officeart/2005/8/layout/vList3"/>
    <dgm:cxn modelId="{3AF22929-6CC2-42FB-BD83-F31D7F5B3C1A}" type="presParOf" srcId="{21720004-8867-45FA-94E4-51FAA3C513E4}" destId="{12E6D185-47BB-4352-AC61-46E87DB79CC3}" srcOrd="3" destOrd="0" presId="urn:microsoft.com/office/officeart/2005/8/layout/vList3"/>
    <dgm:cxn modelId="{2DA5EC3F-E5D3-40B7-80B6-13BA6CB933FE}" type="presParOf" srcId="{21720004-8867-45FA-94E4-51FAA3C513E4}" destId="{F64BC0E1-476C-4027-9DED-4BB6BF1A61F4}" srcOrd="4" destOrd="0" presId="urn:microsoft.com/office/officeart/2005/8/layout/vList3"/>
    <dgm:cxn modelId="{F2682187-C287-4BEF-8487-E76B4BE03AB9}" type="presParOf" srcId="{F64BC0E1-476C-4027-9DED-4BB6BF1A61F4}" destId="{3139560F-E35B-41D2-872F-26B1925C8407}" srcOrd="0" destOrd="0" presId="urn:microsoft.com/office/officeart/2005/8/layout/vList3"/>
    <dgm:cxn modelId="{672BD3B8-3BD2-4982-918D-9B9FAA0A02D1}" type="presParOf" srcId="{F64BC0E1-476C-4027-9DED-4BB6BF1A61F4}" destId="{58F4D3FB-E2E8-49E9-B9C9-6BC1DFA86072}" srcOrd="1" destOrd="0" presId="urn:microsoft.com/office/officeart/2005/8/layout/vList3"/>
    <dgm:cxn modelId="{DEAC1114-99DF-41C7-9D28-2E61BA2D3853}" type="presParOf" srcId="{21720004-8867-45FA-94E4-51FAA3C513E4}" destId="{9F430B53-A35B-49EC-99A2-B8295BB0428C}" srcOrd="5" destOrd="0" presId="urn:microsoft.com/office/officeart/2005/8/layout/vList3"/>
    <dgm:cxn modelId="{15200484-4B68-44A1-B162-DD2CD73A0F20}" type="presParOf" srcId="{21720004-8867-45FA-94E4-51FAA3C513E4}" destId="{7DE5927F-DB9A-484B-9E7D-82FC7B683C54}" srcOrd="6" destOrd="0" presId="urn:microsoft.com/office/officeart/2005/8/layout/vList3"/>
    <dgm:cxn modelId="{910184C6-D3B6-4A5F-AACE-8F404DB425E3}" type="presParOf" srcId="{7DE5927F-DB9A-484B-9E7D-82FC7B683C54}" destId="{D5F78942-10E1-4C10-8764-587C9E8D5455}" srcOrd="0" destOrd="0" presId="urn:microsoft.com/office/officeart/2005/8/layout/vList3"/>
    <dgm:cxn modelId="{FBC05050-9F5A-4D60-AEA1-4632BCB164C2}" type="presParOf" srcId="{7DE5927F-DB9A-484B-9E7D-82FC7B683C54}" destId="{3ADFED8A-B860-4658-A81C-10B559B236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DC517C-28AC-424D-8EED-343BEAED099B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2A0447EC-0BBD-45D4-BFF4-96F8B836986F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в рамках ДЦП «Охрана окружающей среды Мурманской области» на 2011-2016 </a:t>
          </a:r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годы – 1029,2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39182-5F1C-42E5-BBA2-64E8F2B008A5}" type="parTrans" cxnId="{A0F71E22-0383-4FCC-BD60-BAB26C4FCC00}">
      <dgm:prSet/>
      <dgm:spPr/>
      <dgm:t>
        <a:bodyPr/>
        <a:lstStyle/>
        <a:p>
          <a:endParaRPr lang="ru-RU"/>
        </a:p>
      </dgm:t>
    </dgm:pt>
    <dgm:pt modelId="{6EAB1215-BD8B-4C62-8F79-C5AF3540AB3B}" type="sibTrans" cxnId="{A0F71E22-0383-4FCC-BD60-BAB26C4FCC00}">
      <dgm:prSet/>
      <dgm:spPr/>
      <dgm:t>
        <a:bodyPr/>
        <a:lstStyle/>
        <a:p>
          <a:endParaRPr lang="ru-RU"/>
        </a:p>
      </dgm:t>
    </dgm:pt>
    <dgm:pt modelId="{5B8C0F8C-71E2-4A96-AF27-64910A192726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в рамках ДЦП «Оптимизация управления отходами производства и потребления в Терском районе» на 2011-2014 годы – 331,3 тыс.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3647F-01FD-48F0-9484-5D7A7EA8E349}" type="parTrans" cxnId="{53D2A345-B3F8-4851-82C0-8137E85ABC2E}">
      <dgm:prSet/>
      <dgm:spPr/>
      <dgm:t>
        <a:bodyPr/>
        <a:lstStyle/>
        <a:p>
          <a:endParaRPr lang="ru-RU"/>
        </a:p>
      </dgm:t>
    </dgm:pt>
    <dgm:pt modelId="{D6BBB0B0-74FF-479A-95B0-7D66AE5C63E0}" type="sibTrans" cxnId="{53D2A345-B3F8-4851-82C0-8137E85ABC2E}">
      <dgm:prSet/>
      <dgm:spPr/>
      <dgm:t>
        <a:bodyPr/>
        <a:lstStyle/>
        <a:p>
          <a:endParaRPr lang="ru-RU"/>
        </a:p>
      </dgm:t>
    </dgm:pt>
    <dgm:pt modelId="{CF088A68-B09D-4956-8F91-DE4766AFA0B8}" type="pres">
      <dgm:prSet presAssocID="{32DC517C-28AC-424D-8EED-343BEAED099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C57723-FEC6-4508-B3C4-0868600B6C8E}" type="pres">
      <dgm:prSet presAssocID="{2A0447EC-0BBD-45D4-BFF4-96F8B836986F}" presName="circ1" presStyleLbl="vennNode1" presStyleIdx="0" presStyleCnt="2"/>
      <dgm:spPr/>
      <dgm:t>
        <a:bodyPr/>
        <a:lstStyle/>
        <a:p>
          <a:endParaRPr lang="ru-RU"/>
        </a:p>
      </dgm:t>
    </dgm:pt>
    <dgm:pt modelId="{5A59ECDC-B13F-4FD2-B8D4-35D3B6B829FF}" type="pres">
      <dgm:prSet presAssocID="{2A0447EC-0BBD-45D4-BFF4-96F8B83698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E27B8-28C8-43C2-B1C9-B28D2BB0191B}" type="pres">
      <dgm:prSet presAssocID="{5B8C0F8C-71E2-4A96-AF27-64910A192726}" presName="circ2" presStyleLbl="vennNode1" presStyleIdx="1" presStyleCnt="2"/>
      <dgm:spPr/>
      <dgm:t>
        <a:bodyPr/>
        <a:lstStyle/>
        <a:p>
          <a:endParaRPr lang="ru-RU"/>
        </a:p>
      </dgm:t>
    </dgm:pt>
    <dgm:pt modelId="{1EB3666A-16F1-4F1D-89B4-6EC4EBFAC3BC}" type="pres">
      <dgm:prSet presAssocID="{5B8C0F8C-71E2-4A96-AF27-64910A1927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3A3B9-0BB0-4FC3-9C30-08B2B1F42075}" type="presOf" srcId="{2A0447EC-0BBD-45D4-BFF4-96F8B836986F}" destId="{97C57723-FEC6-4508-B3C4-0868600B6C8E}" srcOrd="0" destOrd="0" presId="urn:microsoft.com/office/officeart/2005/8/layout/venn1"/>
    <dgm:cxn modelId="{A89E33AC-9941-4255-8F7C-D500EA1DAF48}" type="presOf" srcId="{5B8C0F8C-71E2-4A96-AF27-64910A192726}" destId="{1EB3666A-16F1-4F1D-89B4-6EC4EBFAC3BC}" srcOrd="1" destOrd="0" presId="urn:microsoft.com/office/officeart/2005/8/layout/venn1"/>
    <dgm:cxn modelId="{DFDCBF5D-A7AF-41B5-8CB0-0E5E49941E7C}" type="presOf" srcId="{2A0447EC-0BBD-45D4-BFF4-96F8B836986F}" destId="{5A59ECDC-B13F-4FD2-B8D4-35D3B6B829FF}" srcOrd="1" destOrd="0" presId="urn:microsoft.com/office/officeart/2005/8/layout/venn1"/>
    <dgm:cxn modelId="{A0F71E22-0383-4FCC-BD60-BAB26C4FCC00}" srcId="{32DC517C-28AC-424D-8EED-343BEAED099B}" destId="{2A0447EC-0BBD-45D4-BFF4-96F8B836986F}" srcOrd="0" destOrd="0" parTransId="{73A39182-5F1C-42E5-BBA2-64E8F2B008A5}" sibTransId="{6EAB1215-BD8B-4C62-8F79-C5AF3540AB3B}"/>
    <dgm:cxn modelId="{53D2A345-B3F8-4851-82C0-8137E85ABC2E}" srcId="{32DC517C-28AC-424D-8EED-343BEAED099B}" destId="{5B8C0F8C-71E2-4A96-AF27-64910A192726}" srcOrd="1" destOrd="0" parTransId="{0F73647F-01FD-48F0-9484-5D7A7EA8E349}" sibTransId="{D6BBB0B0-74FF-479A-95B0-7D66AE5C63E0}"/>
    <dgm:cxn modelId="{11C3FAE7-175A-416A-8CCA-2BFBDD3872E9}" type="presOf" srcId="{5B8C0F8C-71E2-4A96-AF27-64910A192726}" destId="{996E27B8-28C8-43C2-B1C9-B28D2BB0191B}" srcOrd="0" destOrd="0" presId="urn:microsoft.com/office/officeart/2005/8/layout/venn1"/>
    <dgm:cxn modelId="{63C03C84-B7DC-4942-A7D3-93644D3DA08D}" type="presOf" srcId="{32DC517C-28AC-424D-8EED-343BEAED099B}" destId="{CF088A68-B09D-4956-8F91-DE4766AFA0B8}" srcOrd="0" destOrd="0" presId="urn:microsoft.com/office/officeart/2005/8/layout/venn1"/>
    <dgm:cxn modelId="{7C689B1E-1751-45EF-BC66-1ADEF720E309}" type="presParOf" srcId="{CF088A68-B09D-4956-8F91-DE4766AFA0B8}" destId="{97C57723-FEC6-4508-B3C4-0868600B6C8E}" srcOrd="0" destOrd="0" presId="urn:microsoft.com/office/officeart/2005/8/layout/venn1"/>
    <dgm:cxn modelId="{7FB6027A-9797-494E-AA21-B87A97EEFFB4}" type="presParOf" srcId="{CF088A68-B09D-4956-8F91-DE4766AFA0B8}" destId="{5A59ECDC-B13F-4FD2-B8D4-35D3B6B829FF}" srcOrd="1" destOrd="0" presId="urn:microsoft.com/office/officeart/2005/8/layout/venn1"/>
    <dgm:cxn modelId="{5BAC4D61-93A1-4451-938A-2F9E185693FA}" type="presParOf" srcId="{CF088A68-B09D-4956-8F91-DE4766AFA0B8}" destId="{996E27B8-28C8-43C2-B1C9-B28D2BB0191B}" srcOrd="2" destOrd="0" presId="urn:microsoft.com/office/officeart/2005/8/layout/venn1"/>
    <dgm:cxn modelId="{666B51E8-F6F0-471F-BDE9-2D2EA25D6BEE}" type="presParOf" srcId="{CF088A68-B09D-4956-8F91-DE4766AFA0B8}" destId="{1EB3666A-16F1-4F1D-89B4-6EC4EBFAC3B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2BB7B5-2C85-4B46-BBC8-257C0858588F}" type="doc">
      <dgm:prSet loTypeId="urn:microsoft.com/office/officeart/2005/8/layout/vList5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6D653AE-CB41-4896-AD39-69B4F044ED96}">
      <dgm:prSet/>
      <dgm:spPr/>
      <dgm:t>
        <a:bodyPr/>
        <a:lstStyle/>
        <a:p>
          <a:pPr algn="ctr" rtl="0"/>
          <a:r>
            <a:rPr lang="ru-RU" dirty="0" smtClean="0"/>
            <a:t>Расходы в рамках ВЦП «Социальная защита малообеспеченных граждан Терского района на 2012 год» - 2 720,2 тыс. руб.</a:t>
          </a:r>
          <a:endParaRPr lang="ru-RU" dirty="0"/>
        </a:p>
      </dgm:t>
    </dgm:pt>
    <dgm:pt modelId="{27978718-2DEE-4C6A-A8AC-E0FB85DDCEA3}" type="parTrans" cxnId="{8A181164-7D67-4895-B759-B1AA2A6023B7}">
      <dgm:prSet/>
      <dgm:spPr/>
      <dgm:t>
        <a:bodyPr/>
        <a:lstStyle/>
        <a:p>
          <a:endParaRPr lang="ru-RU"/>
        </a:p>
      </dgm:t>
    </dgm:pt>
    <dgm:pt modelId="{FE0F9F43-313B-4077-B802-7D588F7123C4}" type="sibTrans" cxnId="{8A181164-7D67-4895-B759-B1AA2A6023B7}">
      <dgm:prSet/>
      <dgm:spPr/>
      <dgm:t>
        <a:bodyPr/>
        <a:lstStyle/>
        <a:p>
          <a:endParaRPr lang="ru-RU"/>
        </a:p>
      </dgm:t>
    </dgm:pt>
    <dgm:pt modelId="{0489DF7C-EDD3-4500-8CE1-C85265855CF6}" type="pres">
      <dgm:prSet presAssocID="{6E2BB7B5-2C85-4B46-BBC8-257C085858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D61D8B-C1FA-4C34-BA9F-DDBF859A06E0}" type="pres">
      <dgm:prSet presAssocID="{66D653AE-CB41-4896-AD39-69B4F044ED96}" presName="linNode" presStyleCnt="0"/>
      <dgm:spPr/>
    </dgm:pt>
    <dgm:pt modelId="{6BF18C02-3BD2-4CDF-A6FA-EC8A3A3F9AAA}" type="pres">
      <dgm:prSet presAssocID="{66D653AE-CB41-4896-AD39-69B4F044ED96}" presName="parentText" presStyleLbl="node1" presStyleIdx="0" presStyleCnt="1" custScaleX="2595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B43DF-0D1A-430D-B392-2597B373CEFC}" type="presOf" srcId="{66D653AE-CB41-4896-AD39-69B4F044ED96}" destId="{6BF18C02-3BD2-4CDF-A6FA-EC8A3A3F9AAA}" srcOrd="0" destOrd="0" presId="urn:microsoft.com/office/officeart/2005/8/layout/vList5"/>
    <dgm:cxn modelId="{887F17B3-DFB6-481E-AF11-A69C8B09E4F5}" type="presOf" srcId="{6E2BB7B5-2C85-4B46-BBC8-257C0858588F}" destId="{0489DF7C-EDD3-4500-8CE1-C85265855CF6}" srcOrd="0" destOrd="0" presId="urn:microsoft.com/office/officeart/2005/8/layout/vList5"/>
    <dgm:cxn modelId="{8A181164-7D67-4895-B759-B1AA2A6023B7}" srcId="{6E2BB7B5-2C85-4B46-BBC8-257C0858588F}" destId="{66D653AE-CB41-4896-AD39-69B4F044ED96}" srcOrd="0" destOrd="0" parTransId="{27978718-2DEE-4C6A-A8AC-E0FB85DDCEA3}" sibTransId="{FE0F9F43-313B-4077-B802-7D588F7123C4}"/>
    <dgm:cxn modelId="{371E0E7C-A49B-4FC2-B39F-F28E80CE0253}" type="presParOf" srcId="{0489DF7C-EDD3-4500-8CE1-C85265855CF6}" destId="{BAD61D8B-C1FA-4C34-BA9F-DDBF859A06E0}" srcOrd="0" destOrd="0" presId="urn:microsoft.com/office/officeart/2005/8/layout/vList5"/>
    <dgm:cxn modelId="{A017379C-9602-4E1B-93E2-8D4929840CD6}" type="presParOf" srcId="{BAD61D8B-C1FA-4C34-BA9F-DDBF859A06E0}" destId="{6BF18C02-3BD2-4CDF-A6FA-EC8A3A3F9AA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89343F-2BB7-48AF-8AA1-82B10154BA6E}" type="doc">
      <dgm:prSet loTypeId="urn:microsoft.com/office/officeart/2005/8/layout/vProcess5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95B96D-221D-4FB5-A7B8-79A113541EFD}">
      <dgm:prSet/>
      <dgm:spPr/>
      <dgm:t>
        <a:bodyPr/>
        <a:lstStyle/>
        <a:p>
          <a:pPr rtl="0"/>
          <a:r>
            <a:rPr lang="ru-RU" dirty="0" smtClean="0"/>
            <a:t>Обеспечение деятельности подведомственных учреждений за счет средств местного бюджета – 2558 тыс. руб.</a:t>
          </a:r>
          <a:endParaRPr lang="ru-RU" dirty="0"/>
        </a:p>
      </dgm:t>
    </dgm:pt>
    <dgm:pt modelId="{BF9B0278-7501-468F-9774-0E153CA5E860}" type="parTrans" cxnId="{C1E42C56-235B-4B01-B730-E2B90A80B49D}">
      <dgm:prSet/>
      <dgm:spPr/>
      <dgm:t>
        <a:bodyPr/>
        <a:lstStyle/>
        <a:p>
          <a:endParaRPr lang="ru-RU"/>
        </a:p>
      </dgm:t>
    </dgm:pt>
    <dgm:pt modelId="{D95EF89F-7410-460A-B57D-324BD2AE66C8}" type="sibTrans" cxnId="{C1E42C56-235B-4B01-B730-E2B90A80B49D}">
      <dgm:prSet/>
      <dgm:spPr/>
      <dgm:t>
        <a:bodyPr/>
        <a:lstStyle/>
        <a:p>
          <a:endParaRPr lang="ru-RU"/>
        </a:p>
      </dgm:t>
    </dgm:pt>
    <dgm:pt modelId="{E0710033-1A1A-4600-B46B-37FD749E1E2B}" type="pres">
      <dgm:prSet presAssocID="{4089343F-2BB7-48AF-8AA1-82B10154BA6E}" presName="outerComposite" presStyleCnt="0">
        <dgm:presLayoutVars>
          <dgm:chMax val="5"/>
          <dgm:dir/>
          <dgm:resizeHandles val="exact"/>
        </dgm:presLayoutVars>
      </dgm:prSet>
      <dgm:spPr/>
    </dgm:pt>
    <dgm:pt modelId="{4BD16FF6-8B58-4E31-85AF-D0EE5E778D7F}" type="pres">
      <dgm:prSet presAssocID="{4089343F-2BB7-48AF-8AA1-82B10154BA6E}" presName="dummyMaxCanvas" presStyleCnt="0">
        <dgm:presLayoutVars/>
      </dgm:prSet>
      <dgm:spPr/>
    </dgm:pt>
    <dgm:pt modelId="{492A1F1E-334E-4265-977E-77EF07FD5892}" type="pres">
      <dgm:prSet presAssocID="{4089343F-2BB7-48AF-8AA1-82B10154BA6E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C1E42C56-235B-4B01-B730-E2B90A80B49D}" srcId="{4089343F-2BB7-48AF-8AA1-82B10154BA6E}" destId="{4095B96D-221D-4FB5-A7B8-79A113541EFD}" srcOrd="0" destOrd="0" parTransId="{BF9B0278-7501-468F-9774-0E153CA5E860}" sibTransId="{D95EF89F-7410-460A-B57D-324BD2AE66C8}"/>
    <dgm:cxn modelId="{65350111-8F0E-448D-85BE-5ED335DB4F0A}" type="presOf" srcId="{4089343F-2BB7-48AF-8AA1-82B10154BA6E}" destId="{E0710033-1A1A-4600-B46B-37FD749E1E2B}" srcOrd="0" destOrd="0" presId="urn:microsoft.com/office/officeart/2005/8/layout/vProcess5"/>
    <dgm:cxn modelId="{9ECFADF6-4767-444D-A644-CAB02AF80672}" type="presOf" srcId="{4095B96D-221D-4FB5-A7B8-79A113541EFD}" destId="{492A1F1E-334E-4265-977E-77EF07FD5892}" srcOrd="0" destOrd="0" presId="urn:microsoft.com/office/officeart/2005/8/layout/vProcess5"/>
    <dgm:cxn modelId="{C108771B-D114-4872-9C8D-63758B1E02CB}" type="presParOf" srcId="{E0710033-1A1A-4600-B46B-37FD749E1E2B}" destId="{4BD16FF6-8B58-4E31-85AF-D0EE5E778D7F}" srcOrd="0" destOrd="0" presId="urn:microsoft.com/office/officeart/2005/8/layout/vProcess5"/>
    <dgm:cxn modelId="{5669467C-DC05-470C-8D15-94F0403E6A08}" type="presParOf" srcId="{E0710033-1A1A-4600-B46B-37FD749E1E2B}" destId="{492A1F1E-334E-4265-977E-77EF07FD5892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807182-AA22-4951-B12B-4C9AD9DE9967}">
      <dsp:nvSpPr>
        <dsp:cNvPr id="0" name=""/>
        <dsp:cNvSpPr/>
      </dsp:nvSpPr>
      <dsp:spPr>
        <a:xfrm>
          <a:off x="0" y="221177"/>
          <a:ext cx="8229599" cy="68444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 на содержание органов местного самоуправления – 24533,5 тыс. руб.</a:t>
          </a:r>
          <a:endParaRPr lang="ru-RU" sz="1800" kern="1200" dirty="0"/>
        </a:p>
      </dsp:txBody>
      <dsp:txXfrm>
        <a:off x="0" y="221177"/>
        <a:ext cx="8229599" cy="684449"/>
      </dsp:txXfrm>
    </dsp:sp>
    <dsp:sp modelId="{2DC2EC52-16D6-4662-9B1F-A3D3D02AEB3A}">
      <dsp:nvSpPr>
        <dsp:cNvPr id="0" name=""/>
        <dsp:cNvSpPr/>
      </dsp:nvSpPr>
      <dsp:spPr>
        <a:xfrm>
          <a:off x="0" y="957468"/>
          <a:ext cx="8229599" cy="68444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выборов главы муниципального образования и в представительные органы муниципального образования – 1484,8 тыс. руб.</a:t>
          </a:r>
          <a:endParaRPr lang="ru-RU" sz="1800" kern="1200" dirty="0"/>
        </a:p>
      </dsp:txBody>
      <dsp:txXfrm>
        <a:off x="0" y="957468"/>
        <a:ext cx="8229599" cy="684449"/>
      </dsp:txXfrm>
    </dsp:sp>
    <dsp:sp modelId="{B9D43A3E-D995-46C4-AA61-D327BC63A9EC}">
      <dsp:nvSpPr>
        <dsp:cNvPr id="0" name=""/>
        <dsp:cNvSpPr/>
      </dsp:nvSpPr>
      <dsp:spPr>
        <a:xfrm>
          <a:off x="0" y="1693758"/>
          <a:ext cx="8229599" cy="68444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 на реализацию ЗМО «Об административных комиссиях» - 216,8 тыс. руб.</a:t>
          </a:r>
          <a:endParaRPr lang="ru-RU" sz="1800" kern="1200" dirty="0"/>
        </a:p>
      </dsp:txBody>
      <dsp:txXfrm>
        <a:off x="0" y="1693758"/>
        <a:ext cx="8229599" cy="684449"/>
      </dsp:txXfrm>
    </dsp:sp>
    <dsp:sp modelId="{F5DA6868-4402-4C7A-ABEB-7DED2C166F5F}">
      <dsp:nvSpPr>
        <dsp:cNvPr id="0" name=""/>
        <dsp:cNvSpPr/>
      </dsp:nvSpPr>
      <dsp:spPr>
        <a:xfrm>
          <a:off x="0" y="2430048"/>
          <a:ext cx="8229599" cy="68444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 в рамках ВЦП «Аттестация автоматизированных рабочих мест, занимающихся обработкой персональных данных на 2012 год»  - 401,3 тыс. руб.</a:t>
          </a:r>
          <a:endParaRPr lang="ru-RU" sz="1800" kern="1200" dirty="0"/>
        </a:p>
      </dsp:txBody>
      <dsp:txXfrm>
        <a:off x="0" y="2430048"/>
        <a:ext cx="8229599" cy="684449"/>
      </dsp:txXfrm>
    </dsp:sp>
    <dsp:sp modelId="{19CF86F1-6E40-44B5-854A-E992741202B3}">
      <dsp:nvSpPr>
        <dsp:cNvPr id="0" name=""/>
        <dsp:cNvSpPr/>
      </dsp:nvSpPr>
      <dsp:spPr>
        <a:xfrm>
          <a:off x="0" y="3166338"/>
          <a:ext cx="8229599" cy="68444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Реализация государственной политики в области приватизации и управления государственной и муниципальной собственностью – 1050,9 тыс. руб.</a:t>
          </a:r>
          <a:endParaRPr lang="ru-RU" sz="1800" kern="1200" dirty="0"/>
        </a:p>
      </dsp:txBody>
      <dsp:txXfrm>
        <a:off x="0" y="3166338"/>
        <a:ext cx="8229599" cy="6844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C57723-FEC6-4508-B3C4-0868600B6C8E}">
      <dsp:nvSpPr>
        <dsp:cNvPr id="0" name=""/>
        <dsp:cNvSpPr/>
      </dsp:nvSpPr>
      <dsp:spPr>
        <a:xfrm>
          <a:off x="185165" y="228036"/>
          <a:ext cx="4567428" cy="456742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в рамках ДЦП «Охрана окружающей среды Мурманской области» на 2011-2016 </a:t>
          </a:r>
          <a:r>
            <a:rPr lang="ru-RU" sz="25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годы – 1029,2 </a:t>
          </a: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руб.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959" y="766633"/>
        <a:ext cx="2633472" cy="3490232"/>
      </dsp:txXfrm>
    </dsp:sp>
    <dsp:sp modelId="{996E27B8-28C8-43C2-B1C9-B28D2BB0191B}">
      <dsp:nvSpPr>
        <dsp:cNvPr id="0" name=""/>
        <dsp:cNvSpPr/>
      </dsp:nvSpPr>
      <dsp:spPr>
        <a:xfrm>
          <a:off x="3477005" y="228036"/>
          <a:ext cx="4567428" cy="456742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6482786"/>
                <a:satOff val="24753"/>
                <a:lumOff val="0"/>
                <a:alphaOff val="0"/>
                <a:shade val="60000"/>
              </a:schemeClr>
            </a:gs>
            <a:gs pos="33000">
              <a:schemeClr val="accent2">
                <a:alpha val="50000"/>
                <a:hueOff val="6482786"/>
                <a:satOff val="24753"/>
                <a:lumOff val="0"/>
                <a:alphaOff val="0"/>
                <a:tint val="86500"/>
              </a:schemeClr>
            </a:gs>
            <a:gs pos="46750">
              <a:schemeClr val="accent2">
                <a:alpha val="50000"/>
                <a:hueOff val="6482786"/>
                <a:satOff val="24753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alpha val="50000"/>
                <a:hueOff val="6482786"/>
                <a:satOff val="24753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alpha val="50000"/>
                <a:hueOff val="6482786"/>
                <a:satOff val="24753"/>
                <a:lumOff val="0"/>
                <a:alphaOff val="0"/>
                <a:tint val="86000"/>
              </a:schemeClr>
            </a:gs>
            <a:gs pos="100000">
              <a:schemeClr val="accent2">
                <a:alpha val="50000"/>
                <a:hueOff val="6482786"/>
                <a:satOff val="24753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в рамках ДЦП «Оптимизация управления отходами производства и потребления в Терском районе» на 2011-2014 годы – 331,3 тыс. руб.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3167" y="766633"/>
        <a:ext cx="2633472" cy="349023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F18C02-3BD2-4CDF-A6FA-EC8A3A3F9AAA}">
      <dsp:nvSpPr>
        <dsp:cNvPr id="0" name=""/>
        <dsp:cNvSpPr/>
      </dsp:nvSpPr>
      <dsp:spPr>
        <a:xfrm>
          <a:off x="149901" y="0"/>
          <a:ext cx="4272229" cy="42862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Расходы в рамках ВЦП «Социальная защита малообеспеченных граждан Терского района на 2012 год» - 2 720,2 тыс. руб.</a:t>
          </a:r>
          <a:endParaRPr lang="ru-RU" sz="3400" kern="1200" dirty="0"/>
        </a:p>
      </dsp:txBody>
      <dsp:txXfrm>
        <a:off x="149901" y="0"/>
        <a:ext cx="4272229" cy="42862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A1F1E-334E-4265-977E-77EF07FD5892}">
      <dsp:nvSpPr>
        <dsp:cNvPr id="0" name=""/>
        <dsp:cNvSpPr/>
      </dsp:nvSpPr>
      <dsp:spPr>
        <a:xfrm>
          <a:off x="0" y="1357322"/>
          <a:ext cx="5072066" cy="27146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Обеспечение деятельности подведомственных учреждений за счет средств местного бюджета – 2558 тыс. руб.</a:t>
          </a:r>
          <a:endParaRPr lang="ru-RU" sz="3100" kern="1200" dirty="0"/>
        </a:p>
      </dsp:txBody>
      <dsp:txXfrm>
        <a:off x="0" y="1357322"/>
        <a:ext cx="5072066" cy="271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0.19618</cdr:x>
      <cdr:y>0.07268</cdr:y>
    </cdr:from>
    <cdr:to>
      <cdr:x>0.30035</cdr:x>
      <cdr:y>0.14035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4470" y="328947"/>
          <a:ext cx="857256" cy="306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24 585,1</a:t>
          </a:r>
        </a:p>
      </cdr:txBody>
    </cdr:sp>
  </cdr:relSizeAnchor>
  <cdr:relSizeAnchor xmlns:cdr="http://schemas.openxmlformats.org/drawingml/2006/chartDrawing">
    <cdr:from>
      <cdr:x>0.43056</cdr:x>
      <cdr:y>0.07519</cdr:y>
    </cdr:from>
    <cdr:to>
      <cdr:x>0.52604</cdr:x>
      <cdr:y>0.15288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43296" y="340307"/>
          <a:ext cx="785817" cy="351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24 587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0.4566</cdr:x>
      <cdr:y>0.15152</cdr:y>
    </cdr:from>
    <cdr:to>
      <cdr:x>0.56076</cdr:x>
      <cdr:y>0.23044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57610" y="685792"/>
          <a:ext cx="85725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2409,3</a:t>
          </a:r>
        </a:p>
      </cdr:txBody>
    </cdr:sp>
  </cdr:relSizeAnchor>
  <cdr:relSizeAnchor xmlns:cdr="http://schemas.openxmlformats.org/drawingml/2006/chartDrawing">
    <cdr:from>
      <cdr:x>0.19618</cdr:x>
      <cdr:y>0.10152</cdr:y>
    </cdr:from>
    <cdr:to>
      <cdr:x>0.30035</cdr:x>
      <cdr:y>0.17513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4470" y="459476"/>
          <a:ext cx="857256" cy="333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2548,6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7145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   итогах   исполнения   бюджета муниципального   образования Терский   район   за   2012   год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588" y="6215082"/>
            <a:ext cx="5286412" cy="357190"/>
          </a:xfrm>
        </p:spPr>
        <p:txBody>
          <a:bodyPr>
            <a:normAutofit fontScale="550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chemeClr val="accent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Финансовый отдел администрации Терского района</a:t>
            </a:r>
            <a:endParaRPr lang="ru-RU" b="1" dirty="0">
              <a:ln>
                <a:prstDash val="solid"/>
              </a:ln>
              <a:solidFill>
                <a:schemeClr val="accent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герб райо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57166"/>
            <a:ext cx="1714512" cy="2365248"/>
          </a:xfrm>
          <a:prstGeom prst="rect">
            <a:avLst/>
          </a:prstGeom>
        </p:spPr>
      </p:pic>
    </p:spTree>
    <p:controls>
      <p:control spid="1026" name="SapphireHiddenControl" r:id="rId2" imgW="6095880" imgH="4067280"/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Исполнение по расходам муниципального образования Терский район в 2012 году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785794"/>
          <a:ext cx="8858313" cy="59293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29615"/>
                <a:gridCol w="1461017"/>
                <a:gridCol w="1461017"/>
                <a:gridCol w="1461017"/>
                <a:gridCol w="1245647"/>
              </a:tblGrid>
              <a:tr h="5245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отклонения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Общегосударственные</a:t>
                      </a:r>
                      <a:r>
                        <a:rPr lang="ru-RU" sz="1400" b="1" baseline="0" dirty="0" smtClean="0"/>
                        <a:t> 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33 275,3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32 454,4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820,9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97,5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Национальная оборона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</a:t>
                      </a:r>
                      <a:endParaRPr lang="ru-RU" sz="1400" b="1" dirty="0"/>
                    </a:p>
                  </a:txBody>
                  <a:tcPr/>
                </a:tc>
              </a:tr>
              <a:tr h="5245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Национальная</a:t>
                      </a:r>
                      <a:r>
                        <a:rPr lang="ru-RU" sz="1400" b="1" baseline="0" dirty="0" smtClean="0"/>
                        <a:t> безопасность и правоохранительная деятельность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4 191,8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2 409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1 782,8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57,5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Национальная экономика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47 465,5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46 725,6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739,9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98,4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Жилищно-коммунальное</a:t>
                      </a:r>
                      <a:r>
                        <a:rPr lang="ru-RU" sz="1400" b="1" baseline="0" dirty="0" smtClean="0"/>
                        <a:t> хозяйство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108 345,3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98 854,9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9 490,4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91,2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Охрана окружающей</a:t>
                      </a:r>
                      <a:r>
                        <a:rPr lang="ru-RU" sz="1400" b="1" baseline="0" dirty="0" smtClean="0"/>
                        <a:t> среды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3 084,7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2 329,8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754,9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75,5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Образование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155 792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154 778,7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1 013,3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99,3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Культура и кинематография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29 297,5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29 294,8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99,9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Здравоохранение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3 050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2 720,2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329,8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89,2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Социальная</a:t>
                      </a:r>
                      <a:r>
                        <a:rPr lang="ru-RU" sz="1400" b="1" baseline="0" dirty="0" smtClean="0"/>
                        <a:t> политика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33 816,4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29 691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4 125,4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87,8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Физическая культура и спорт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6 830,2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6 828,9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99,9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Средства массовой информации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2 558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2 558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Межбюджетные трансферты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59 693,8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55 681,4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4 012,4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93,3</a:t>
                      </a:r>
                      <a:endParaRPr lang="ru-RU" sz="1400" b="1" dirty="0"/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487 506,2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464 432,1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23 074,1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95,3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27851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43306" cy="25003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6286512" cy="14287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Общегосударственные расходы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571744"/>
          <a:ext cx="822960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28604"/>
            <a:ext cx="6143636" cy="114300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Национальная оборона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6434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Расходы на осуществление первичного воинского учета на территориях где отсутствуют военные комиссариаты – 105,4 тыс. руб.</a:t>
            </a:r>
          </a:p>
        </p:txBody>
      </p:sp>
      <p:pic>
        <p:nvPicPr>
          <p:cNvPr id="5" name="Рисунок 4" descr="pic_1360238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29066"/>
            <a:ext cx="3840480" cy="2571768"/>
          </a:xfrm>
          <a:prstGeom prst="rect">
            <a:avLst/>
          </a:prstGeom>
        </p:spPr>
      </p:pic>
      <p:pic>
        <p:nvPicPr>
          <p:cNvPr id="6" name="Рисунок 5" descr="44368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929066"/>
            <a:ext cx="3714776" cy="2571768"/>
          </a:xfrm>
          <a:prstGeom prst="rect">
            <a:avLst/>
          </a:prstGeom>
        </p:spPr>
      </p:pic>
      <p:pic>
        <p:nvPicPr>
          <p:cNvPr id="7" name="Рисунок 6" descr="img4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71802" cy="19288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och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4000504"/>
            <a:ext cx="3786184" cy="28574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ыкп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929090" cy="25717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Национальная безопасность и правоохранительная деятельность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ВЦП «Профилактика</a:t>
            </a:r>
          </a:p>
          <a:p>
            <a:pPr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правонарушений на территории Терского</a:t>
            </a:r>
          </a:p>
          <a:p>
            <a:pPr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2012 год» - 342,7 тыс. руб.</a:t>
            </a:r>
          </a:p>
          <a:p>
            <a:pPr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ДЦП «Повышение </a:t>
            </a:r>
          </a:p>
          <a:p>
            <a:pPr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дорожного движения в </a:t>
            </a:r>
          </a:p>
          <a:p>
            <a:pPr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Терском районе Мурманской области</a:t>
            </a:r>
          </a:p>
          <a:p>
            <a:pPr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2009-2012 годы» - 15 тыс. руб.</a:t>
            </a:r>
          </a:p>
          <a:p>
            <a:pPr>
              <a:buNone/>
            </a:pPr>
            <a:r>
              <a:rPr lang="ru-RU" sz="1600" b="1" dirty="0" smtClean="0"/>
              <a:t>					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государственную регистрацию   				актов гражданского состояния – 1400,1 тыс. 				руб.</a:t>
            </a:r>
          </a:p>
          <a:p>
            <a:pPr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Расходы в рамках ДЦП 						«Совершенствования деятельности 					администрации Терского района в 					области ГО, ЧС природного и техногенного 				характера и мероприятия по обеспечению 				безопасности людей на водоемах» на 2011-				2013 годы – 129,8 тыс. руб.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Национальная экономика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-285784" y="1214422"/>
          <a:ext cx="985844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85752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142984"/>
            <a:ext cx="3571868" cy="24288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_5d499b0ec8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5"/>
            <a:ext cx="4071934" cy="3286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8579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обеспечение мероприятий по переселению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 из аварийного жилищного фонда с учетом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необходимости развития малоэтажного жилищного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 за счет средств, поступивших от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корпорации Фонд содействия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Реформированию жилищно-коммунального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хозяйства – 41 590 тыс. руб.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Расходы в рамках ДЦП «Социальное 					развитие села Мурманской области» на 					2009-2013 годы – 12 628 тыс. руб.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Расходы в рамках ВЦП «Подготовка 					объектов и систем жизнеобеспечения 					Мурманской области к работе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				зимний период на 2012-2014 годы» - 8 699,2 					тыс. руб.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Расходы в рамках ДЦП «Энергосбережение 					и повышение энергетической 						эффективности в муниципальном 						образовании Терский район» на 2010-2015 					годы и на перспективу до 2020 года – 14 988,8 				тыс.руб.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-ene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0"/>
            <a:ext cx="4643438" cy="35004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l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4686"/>
            <a:ext cx="4714876" cy="36433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Охрана окружающей среды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02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brazovanie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finland_edu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			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бюджетным учреждениям на финансовое 						обеспечение  муниципального задания на 							оказание муниципальных услуг 							(выполнение работ) по дошкольному 							образованию предоставлены 336 детям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Предоставление муниципальной услуги по общеобразовательным 					учреждениям – 546 обучающимся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Предоставление бесплатного питания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	– 271 обучающийся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бесплатным молоком – 219 обучающихся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детей инвалидов – 9 обучающихся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Ежемесячное денежное вознаграждение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классное руководство – 31 педагог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материально-технической базы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15043,5 тыс. руб.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региональных систем общего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 – 5183,9 тыс. руб.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по внешкольной работе с детьми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425 обучающихся 12 291,1 тыс. 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razov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314825"/>
            <a:ext cx="4643438" cy="25431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Реализация ДЦП «Развитие образования Терского района» на 2012-2015 гг.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Приобретено: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учебно-лабораторное оборудование – 1422,3 тыс. 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учебно-производственное оборудование – 2365,8 тыс.руб.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спортивное оборудование – 190,7 тыс.руб.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 инвентарь – 119,7 тыс.руб.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Компьютерное оборудование – 329 тыс.руб.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для организации медицинского обслуживания обучающихся – 100 тыс.руб.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для школьных столовых – 268 тыс. 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для государственной (итоговой) аттестации обучающихся – 195,1 тыс. руб.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квалификации ,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переподготовка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 ОУ и учителей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380,3 тыс. руб.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показатели исполнения бюджета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32" y="2071680"/>
          <a:ext cx="8186768" cy="26501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6692"/>
                <a:gridCol w="2046692"/>
                <a:gridCol w="2046692"/>
                <a:gridCol w="2046692"/>
              </a:tblGrid>
              <a:tr h="541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541742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485 998,7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475 632,9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97,9</a:t>
                      </a:r>
                      <a:endParaRPr lang="ru-RU" dirty="0"/>
                    </a:p>
                  </a:txBody>
                  <a:tcPr/>
                </a:tc>
              </a:tr>
              <a:tr h="541742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</a:t>
                      </a:r>
                      <a:r>
                        <a:rPr lang="ru-RU" baseline="0" dirty="0" smtClean="0"/>
                        <a:t>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487 506,2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464 432,1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95,3</a:t>
                      </a:r>
                      <a:endParaRPr lang="ru-RU" dirty="0"/>
                    </a:p>
                  </a:txBody>
                  <a:tcPr/>
                </a:tc>
              </a:tr>
              <a:tr h="1024911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baseline="0" dirty="0" err="1" smtClean="0"/>
                        <a:t>профицит</a:t>
                      </a:r>
                      <a:r>
                        <a:rPr lang="ru-RU" baseline="0" dirty="0" smtClean="0"/>
                        <a:t>),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-1507,5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r>
                        <a:rPr lang="ru-RU" baseline="0" dirty="0" smtClean="0"/>
                        <a:t> 200,8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60506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4595798" cy="30718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DSC01986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16" y="3429000"/>
            <a:ext cx="4857784" cy="3429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5786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Музеи и постоянные 							выставки – 4 392 тыс. руб.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Библиотеки – 10 609 тыс. 						руб.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ВЦП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«Сохранение историко-культурного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Наследия Мурманской области»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2012-2014  годы – 2 789 тыс. руб.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ВЦП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«Библиотечное дело в Мурманской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области»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2012-2014 годы – 4 197,9 тыс. руб.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5500726" cy="1143000"/>
          </a:xfrm>
        </p:spPr>
        <p:txBody>
          <a:bodyPr/>
          <a:lstStyle/>
          <a:p>
            <a:r>
              <a:rPr lang="ru-RU" dirty="0" smtClean="0"/>
              <a:t>Здравоохранение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-214346" y="2428868"/>
          <a:ext cx="457203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glonass-ahd-medici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2071678"/>
            <a:ext cx="5000628" cy="38576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ed7b3560e2a4bf153ed9eb6cd3aa39f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214810" cy="23812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__upload_ma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2357422" cy="25717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zhile-mol_semyam-40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85728"/>
            <a:ext cx="3048008" cy="22860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86742" cy="785794"/>
          </a:xfrm>
        </p:spPr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50057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Доплаты к пенсиям муниципальных служащих за счет средств местного бюджета – 653,6 тыс. 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подпрограммы «Обеспечение жильем молодых семей» - 348,6 тыс. 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реализацию Закона Мурманской области «О мерах социальной поддержки отдельных категорий граждан , работающих в сельских населенных пунктах или посёлках городского типа» в части предоставления мер социальной поддержки по оплате жилого помещения и коммунальных услуг отдельным категориям граждан – 14350,3 тыс. 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ДЦП «Поддержка и стимулирование жилищного строительства в Мурманской области» на 2011-2015 годы – 1028,1 тыс. 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ВЦП «Оказание мер социальной поддержки детям-сиротам и детям, оставшимся без попечения родителей, лиц из их числа» на 2012-2014 годы – 455,8 тыс. 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текущего ремонта жилых помещений, собственниками которых являются дети-сироты и дети, оставшиеся без попечения родителей, либо жилых помещений жилого фонда, право пользования которыми сохранено за детьми-сиротами и детьми, оставшимися без попечения родителей – 128,8 тыс. 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ВЦП «Социальная защита малообеспеченных граждан Терского района на 2012 год» - 235 тыс. 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 ВЦП «Старшее поколение на 2012 год» - 255 тыс. руб.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Закона Мурманской области «О комиссиях по делам несовершеннолетних и защите их прав в Мурманской области» - 774,4 тыс. руб.</a:t>
            </a:r>
          </a:p>
        </p:txBody>
      </p:sp>
      <p:pic>
        <p:nvPicPr>
          <p:cNvPr id="10" name="Рисунок 9" descr="3972663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57166"/>
            <a:ext cx="3286116" cy="207170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Закона Мурманской области «О наделении органов местного самоуправления отдельными государственными полномочиями по опеке и попечительству в отношении несовершеннолетних» - 774,4 тыс. руб.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Закона Мурманской области «О наделении органов местного самоуправления отдельными государственными полномочиями по опеке и попечительству в отношении совершеннолетних граждан» - 77,4 тыс. руб.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жилыми помещениями детей-сирот, детей, оставшихся без попечения родителей, а также детей, находящихся под опекой (попечительством), не имеющих закрепленного жилого помещения – 1794,8 тыс. руб.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приемной семье на содержание подопечных детей – 2251,4 тыс. руб.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труда приемного родителя – 3628 тыс. руб.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семьям опекунов на содержание подопечных детей – 2075,6 тыс. руб.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 части родительской платы за содержание ребенка в организациях, реализующих основную общеобразовательную программу дошкольного образования (за счет средств областного бюджета) – 874 тыс. руб.</a:t>
            </a:r>
          </a:p>
        </p:txBody>
      </p:sp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86116" cy="23103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0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0"/>
            <a:ext cx="3357554" cy="2285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op_p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0"/>
            <a:ext cx="3143240" cy="235743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571480"/>
            <a:ext cx="4643438" cy="30003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30584"/>
            <a:ext cx="4500562" cy="34274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/>
              <a:t>Физическая культура и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001156" cy="57150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Расходы в рамках ВЦП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«Развитие физической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культуры и спорта в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Терском районе на 2012 год»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- 616,2 тыс. руб.</a:t>
            </a:r>
          </a:p>
          <a:p>
            <a:pPr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						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ВЦП 						«Ведомственная целевая 						программа "Развитие туризма 					в Терском районе на 2012 год» 					- 197 тыс. руб.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Поддержка муниципальных 						образований, осуществляющих 					эффективное управление 						муниципальными финансами в 					рамках муниципальных 						программ – 2893,7 тыс. руб.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%20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643183"/>
            <a:ext cx="5357818" cy="42148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57752" cy="3929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Средства массовой информации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6" y="357166"/>
          <a:ext cx="50720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12792221_b44a096ef4bc30775e9ee16aede573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357430"/>
            <a:ext cx="2571768" cy="21907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7df77a78cc3ac3fbf40391d65048dd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38"/>
            <a:ext cx="4786314" cy="33575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250PX-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3910" y="0"/>
            <a:ext cx="4310090" cy="32861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Межбюджетные трансферты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Выравнивание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бюджетной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поселений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районного фонда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поддержки – 49 746,7 тыс. руб.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Иные дотации – 2 497,4 					тыс. руб.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Прочие межбюджетные 					трансферты общего 						характера – 3 437,3 тыс. 					руб.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бюджетно-финансовой политики 2012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Укрепление материально-технической </a:t>
            </a:r>
            <a:r>
              <a:rPr lang="ru-RU" sz="2000" dirty="0" smtClean="0"/>
              <a:t>базы </a:t>
            </a:r>
            <a:r>
              <a:rPr lang="ru-RU" sz="2000" dirty="0" smtClean="0"/>
              <a:t>муниципальных, бюджетных и </a:t>
            </a:r>
            <a:r>
              <a:rPr lang="ru-RU" sz="2000" dirty="0" smtClean="0"/>
              <a:t>автономных </a:t>
            </a:r>
            <a:r>
              <a:rPr lang="ru-RU" sz="2000" dirty="0" smtClean="0"/>
              <a:t>учреждений</a:t>
            </a:r>
          </a:p>
          <a:p>
            <a:r>
              <a:rPr lang="ru-RU" sz="2000" dirty="0" smtClean="0"/>
              <a:t>Подготовлены и оформлены </a:t>
            </a:r>
            <a:r>
              <a:rPr lang="ru-RU" sz="2000" dirty="0" smtClean="0"/>
              <a:t>земельные участки </a:t>
            </a:r>
            <a:r>
              <a:rPr lang="ru-RU" sz="2000" dirty="0" smtClean="0"/>
              <a:t>многодетным семьям для </a:t>
            </a:r>
            <a:r>
              <a:rPr lang="ru-RU" sz="2000" dirty="0" smtClean="0"/>
              <a:t>индивидуального </a:t>
            </a:r>
            <a:r>
              <a:rPr lang="ru-RU" sz="2000" dirty="0" smtClean="0"/>
              <a:t>строительства</a:t>
            </a:r>
          </a:p>
          <a:p>
            <a:r>
              <a:rPr lang="ru-RU" sz="2000" dirty="0" smtClean="0"/>
              <a:t>Проведен </a:t>
            </a:r>
            <a:r>
              <a:rPr lang="ru-RU" sz="2000" dirty="0" err="1" smtClean="0"/>
              <a:t>энергоаудит</a:t>
            </a:r>
            <a:r>
              <a:rPr lang="ru-RU" sz="2000" dirty="0" smtClean="0"/>
              <a:t> во всех учреждениях Терского района</a:t>
            </a:r>
          </a:p>
          <a:p>
            <a:r>
              <a:rPr lang="ru-RU" sz="2000" dirty="0" smtClean="0"/>
              <a:t>Приобретено оборудование для сортировки ТБО</a:t>
            </a:r>
          </a:p>
          <a:p>
            <a:r>
              <a:rPr lang="ru-RU" sz="2000" dirty="0" smtClean="0"/>
              <a:t>Произведено повышение заработной платы работникам муниципальных учреждений, финансируемых из местного бюджета на 6% с  01 октября 2012 года</a:t>
            </a:r>
          </a:p>
          <a:p>
            <a:r>
              <a:rPr lang="ru-RU" sz="2000" dirty="0" smtClean="0"/>
              <a:t>Повышение должностных окладов муниципальных служащих с 01 октября 2012 года на 6%.</a:t>
            </a:r>
          </a:p>
          <a:p>
            <a:r>
              <a:rPr lang="ru-RU" sz="2000" dirty="0" smtClean="0"/>
              <a:t>Отсутствует просроченная кредиторская задолженность</a:t>
            </a:r>
          </a:p>
          <a:p>
            <a:r>
              <a:rPr lang="ru-RU" sz="2000" dirty="0" smtClean="0"/>
              <a:t>Приобретены 4 однокомнатные благоустроенные квартиры для детей-сирот на сумму 1794,7 тыс. руб.</a:t>
            </a:r>
          </a:p>
          <a:p>
            <a:r>
              <a:rPr lang="ru-RU" sz="2000" dirty="0" smtClean="0"/>
              <a:t>Отремонтирована 1 квартира ребенка-сироты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бюджета</a:t>
            </a:r>
            <a:endParaRPr lang="ru-RU" dirty="0"/>
          </a:p>
        </p:txBody>
      </p:sp>
      <p:pic>
        <p:nvPicPr>
          <p:cNvPr id="10" name="Содержимое 9" descr="_1_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Структура доходов бюджета муниципального образования Терский район в 2012 году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5000628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357686" y="1643050"/>
          <a:ext cx="478631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Налоговые доходы бюджета муниципального образования Терский район за 2012 год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Неналоговые доходы бюджета муниципального образования Терский район за 2012 год</a:t>
            </a: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Исполнение по доходам бюджета муниципального образования за 2012 год</a:t>
            </a:r>
            <a:endParaRPr lang="ru-RU" sz="32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2" cy="5054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6106"/>
                <a:gridCol w="1285884"/>
                <a:gridCol w="1285884"/>
                <a:gridCol w="1357323"/>
                <a:gridCol w="11144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отклонения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Налог на доходы физических лиц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21 985,1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21 964,6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-20,5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99,9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Налог</a:t>
                      </a:r>
                      <a:r>
                        <a:rPr lang="ru-RU" sz="1400" b="1" baseline="0" dirty="0" smtClean="0"/>
                        <a:t> на совокупный доход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2 200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2 221,7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100,9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Прочие налоги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100,2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Арендная плата</a:t>
                      </a:r>
                      <a:r>
                        <a:rPr lang="ru-RU" sz="1400" b="1" baseline="0" dirty="0" smtClean="0"/>
                        <a:t> за замельные участки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534,4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106,9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Арендная плата за использование имущества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646,9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676,2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104,5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Продажа</a:t>
                      </a:r>
                      <a:r>
                        <a:rPr lang="ru-RU" sz="1400" b="1" baseline="0" dirty="0" smtClean="0"/>
                        <a:t> материальных и нематериальных активов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482,2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482,3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Прочие неналоговые 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716,4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-203,1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77,9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Безвозмездные поступления из других бюджетов</a:t>
                      </a:r>
                      <a:r>
                        <a:rPr lang="ru-RU" sz="1400" b="1" baseline="0" dirty="0" smtClean="0"/>
                        <a:t> бюджетной системы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458 865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448 636,6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-10</a:t>
                      </a:r>
                      <a:r>
                        <a:rPr lang="ru-RU" sz="1400" b="1" baseline="0" dirty="0" smtClean="0"/>
                        <a:t> 228,4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97,8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485 998,7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475 632,9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-10365,8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97,9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8" name="Содержимое 7" descr="1301804782_nalo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Структура расходов бюджета муниципального образования Терский район в 2012 году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1920</TotalTime>
  <Words>1472</Words>
  <Application>Microsoft Office PowerPoint</Application>
  <PresentationFormat>Экран (4:3)</PresentationFormat>
  <Paragraphs>329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Об   итогах   исполнения   бюджета муниципального   образования Терский   район   за   2012   год</vt:lpstr>
      <vt:lpstr>Основные показатели исполнения бюджета</vt:lpstr>
      <vt:lpstr>Доходы бюджета</vt:lpstr>
      <vt:lpstr>Структура доходов бюджета муниципального образования Терский район в 2012 году</vt:lpstr>
      <vt:lpstr>Налоговые доходы бюджета муниципального образования Терский район за 2012 год</vt:lpstr>
      <vt:lpstr>Неналоговые доходы бюджета муниципального образования Терский район за 2012 год</vt:lpstr>
      <vt:lpstr>Исполнение по доходам бюджета муниципального образования за 2012 год</vt:lpstr>
      <vt:lpstr>Расходы бюджета</vt:lpstr>
      <vt:lpstr>Структура расходов бюджета муниципального образования Терский район в 2012 году</vt:lpstr>
      <vt:lpstr>Исполнение по расходам муниципального образования Терский район в 2012 году</vt:lpstr>
      <vt:lpstr>Общегосударственные расходы</vt:lpstr>
      <vt:lpstr>Национальная оборона</vt:lpstr>
      <vt:lpstr>Национальная безопасность и правоохранительная деятельность</vt:lpstr>
      <vt:lpstr>Национальная экономика</vt:lpstr>
      <vt:lpstr>Слайд 15</vt:lpstr>
      <vt:lpstr>Жилищно-коммунальное хозяйство</vt:lpstr>
      <vt:lpstr>Охрана окружающей среды</vt:lpstr>
      <vt:lpstr>Образование</vt:lpstr>
      <vt:lpstr>Реализация ДЦП «Развитие образования Терского района» на 2012-2015 гг.</vt:lpstr>
      <vt:lpstr>Культура</vt:lpstr>
      <vt:lpstr>Здравоохранение</vt:lpstr>
      <vt:lpstr>Социальная политика</vt:lpstr>
      <vt:lpstr>Слайд 23</vt:lpstr>
      <vt:lpstr>Физическая культура и спорт</vt:lpstr>
      <vt:lpstr>Средства массовой информации</vt:lpstr>
      <vt:lpstr>Межбюджетные трансферты</vt:lpstr>
      <vt:lpstr>Результаты бюджетно-финансовой политики 2012 года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исполнения бюджета за 2012 год</dc:title>
  <cp:lastModifiedBy>Е.Н.Шарикова</cp:lastModifiedBy>
  <cp:revision>286</cp:revision>
  <dcterms:modified xsi:type="dcterms:W3CDTF">2013-05-08T12:54:16Z</dcterms:modified>
</cp:coreProperties>
</file>