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drawings/drawing17.xml" ContentType="application/vnd.openxmlformats-officedocument.drawingml.chartshapes+xml"/>
  <Override PartName="/ppt/charts/chart24.xml" ContentType="application/vnd.openxmlformats-officedocument.drawingml.chart+xml"/>
  <Override PartName="/ppt/drawings/drawing28.xml" ContentType="application/vnd.openxmlformats-officedocument.drawingml.chartshape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24.xml" ContentType="application/vnd.openxmlformats-officedocument.drawingml.chartshapes+xml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rawings/drawing20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drawings/drawing3.xml" ContentType="application/vnd.openxmlformats-officedocument.drawingml.chartshapes+xml"/>
  <Override PartName="/ppt/diagrams/drawing3.xml" ContentType="application/vnd.ms-office.drawingml.diagramDrawing+xml"/>
  <Override PartName="/ppt/charts/chart29.xml" ContentType="application/vnd.openxmlformats-officedocument.drawingml.char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Override PartName="/ppt/charts/chart16.xml" ContentType="application/vnd.openxmlformats-officedocument.drawingml.chart+xml"/>
  <Override PartName="/ppt/diagrams/quickStyle1.xml" ContentType="application/vnd.openxmlformats-officedocument.drawingml.diagramStyle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drawings/drawing29.xml" ContentType="application/vnd.openxmlformats-officedocument.drawingml.chartshape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drawings/drawing18.xml" ContentType="application/vnd.openxmlformats-officedocument.drawingml.chartshapes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drawings/drawing27.xml" ContentType="application/vnd.openxmlformats-officedocument.drawingml.chartshape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drawings/drawing25.xml" ContentType="application/vnd.openxmlformats-officedocument.drawingml.chartshapes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rawings/drawing23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rawings/drawing21.xml" ContentType="application/vnd.openxmlformats-officedocument.drawingml.chartshapes+xml"/>
  <Override PartName="/ppt/drawings/drawing30.xml" ContentType="application/vnd.openxmlformats-officedocument.drawingml.chartshapes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drawings/drawing19.xml" ContentType="application/vnd.openxmlformats-officedocument.drawingml.chartshapes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drawings/drawing26.xml" ContentType="application/vnd.openxmlformats-officedocument.drawingml.chartshapes+xml"/>
  <Override PartName="/ppt/charts/chart40.xml" ContentType="application/vnd.openxmlformats-officedocument.drawingml.chart+xml"/>
  <Override PartName="/ppt/drawings/drawing9.xml" ContentType="application/vnd.openxmlformats-officedocument.drawingml.chartshap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rawings/drawing22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charts/chart27.xml" ContentType="application/vnd.openxmlformats-officedocument.drawingml.chart+xml"/>
  <Override PartName="/ppt/charts/chart3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83" r:id="rId4"/>
    <p:sldId id="289" r:id="rId5"/>
    <p:sldId id="258" r:id="rId6"/>
    <p:sldId id="260" r:id="rId7"/>
    <p:sldId id="261" r:id="rId8"/>
    <p:sldId id="288" r:id="rId9"/>
    <p:sldId id="262" r:id="rId10"/>
    <p:sldId id="290" r:id="rId11"/>
    <p:sldId id="282" r:id="rId12"/>
    <p:sldId id="281" r:id="rId13"/>
    <p:sldId id="284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9" r:id="rId25"/>
    <p:sldId id="275" r:id="rId26"/>
    <p:sldId id="276" r:id="rId27"/>
    <p:sldId id="274" r:id="rId28"/>
    <p:sldId id="277" r:id="rId29"/>
    <p:sldId id="278" r:id="rId30"/>
    <p:sldId id="280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%20&#1055;&#1056;&#1054;&#1045;&#1050;&#1058;%20&#1041;&#1070;&#1044;&#1046;&#1045;&#1058;&#1040;%202013\&#1044;&#1080;&#1072;&#1075;&#1088;&#1072;&#1084;&#1084;&#1099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%20&#1055;&#1056;&#1054;&#1045;&#1050;&#1058;%20&#1041;&#1070;&#1044;&#1046;&#1045;&#1058;&#1040;%202013\&#1044;&#1080;&#1072;&#1075;&#1088;&#1072;&#1084;&#1084;&#1099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0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44;&#1080;&#1072;&#1075;&#1088;&#1072;&#1084;&#1084;&#109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Documents%20and%20Settings\s_en\&#1056;&#1072;&#1073;&#1086;&#1095;&#1080;&#1081;%20&#1089;&#1090;&#1086;&#1083;\&#1087;&#1088;&#1077;&#1079;&#1077;&#1085;&#1090;&#1072;&#1094;&#1080;&#1103;\&#1051;&#1080;&#1089;&#1090;%20Microsoft%20Offic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solidFill>
                  <a:schemeClr val="bg1"/>
                </a:solidFill>
              </a:defRPr>
            </a:pPr>
            <a:r>
              <a:rPr lang="ru-RU" sz="1800" dirty="0" smtClean="0">
                <a:solidFill>
                  <a:srgbClr val="FFC000"/>
                </a:solidFill>
              </a:rPr>
              <a:t>Ожидаемое</a:t>
            </a:r>
            <a:r>
              <a:rPr lang="ru-RU" sz="1800" baseline="0" dirty="0" smtClean="0">
                <a:solidFill>
                  <a:srgbClr val="FFC000"/>
                </a:solidFill>
              </a:rPr>
              <a:t> исполнение за </a:t>
            </a:r>
            <a:r>
              <a:rPr lang="ru-RU" sz="1800" dirty="0" smtClean="0">
                <a:solidFill>
                  <a:srgbClr val="FFC000"/>
                </a:solidFill>
              </a:rPr>
              <a:t>2012 </a:t>
            </a:r>
            <a:r>
              <a:rPr lang="ru-RU" sz="1800" dirty="0">
                <a:solidFill>
                  <a:srgbClr val="FFC000"/>
                </a:solidFill>
              </a:rPr>
              <a:t>год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8050314465410132E-2"/>
          <c:y val="0.13641734585152707"/>
          <c:w val="0.54971846679542413"/>
          <c:h val="0.61260401862249436"/>
        </c:manualLayout>
      </c:layout>
      <c:pie3DChart>
        <c:varyColors val="1"/>
        <c:ser>
          <c:idx val="0"/>
          <c:order val="0"/>
          <c:tx>
            <c:strRef>
              <c:f>Лист1!$B$2</c:f>
              <c:strCache>
                <c:ptCount val="1"/>
                <c:pt idx="0">
                  <c:v>2012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explosion val="6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219,9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444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074,8</a:t>
                    </a:r>
                    <a:endParaRPr lang="en-US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</c:dLbls>
          <c:cat>
            <c:strRef>
              <c:f>Лист1!$A$3:$A$4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443219.9</c:v>
                </c:pt>
                <c:pt idx="1">
                  <c:v>444074.8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209437076140665"/>
          <c:y val="0.22987205688849194"/>
          <c:w val="0.32211097794594468"/>
          <c:h val="0.5756840097107182"/>
        </c:manualLayout>
      </c:layout>
      <c:txPr>
        <a:bodyPr/>
        <a:lstStyle/>
        <a:p>
          <a:pPr>
            <a:defRPr sz="16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ru-RU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Лист6!$M$2</c:f>
              <c:strCache>
                <c:ptCount val="1"/>
                <c:pt idx="0">
                  <c:v>прочие налоги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flood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Лист6!$N$1:$Q$1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Лист6!$N$2:$Q$2</c:f>
              <c:numCache>
                <c:formatCode>General</c:formatCode>
                <c:ptCount val="4"/>
                <c:pt idx="0">
                  <c:v>450</c:v>
                </c:pt>
                <c:pt idx="1">
                  <c:v>470</c:v>
                </c:pt>
                <c:pt idx="2">
                  <c:v>489.1</c:v>
                </c:pt>
                <c:pt idx="3">
                  <c:v>508.6</c:v>
                </c:pt>
              </c:numCache>
            </c:numRef>
          </c:val>
        </c:ser>
        <c:gapWidth val="65"/>
        <c:overlap val="100"/>
        <c:axId val="83209216"/>
        <c:axId val="83215104"/>
      </c:barChart>
      <c:catAx>
        <c:axId val="832092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</a:defRPr>
            </a:pPr>
            <a:endParaRPr lang="ru-RU"/>
          </a:p>
        </c:txPr>
        <c:crossAx val="83215104"/>
        <c:crosses val="autoZero"/>
        <c:auto val="1"/>
        <c:lblAlgn val="ctr"/>
        <c:lblOffset val="100"/>
      </c:catAx>
      <c:valAx>
        <c:axId val="832151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209216"/>
        <c:crosses val="autoZero"/>
        <c:crossBetween val="between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400">
              <a:solidFill>
                <a:schemeClr val="bg1"/>
              </a:solidFill>
            </a:defRPr>
          </a:pPr>
          <a:endParaRPr lang="ru-RU"/>
        </a:p>
      </c:txPr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Лист4!$M$2</c:f>
              <c:strCache>
                <c:ptCount val="1"/>
                <c:pt idx="0">
                  <c:v>Неналоговые доходы - всего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571,9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279,1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902,6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901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Лист4!$N$1:$Q$1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Лист4!$N$2:$Q$2</c:f>
              <c:numCache>
                <c:formatCode>General</c:formatCode>
                <c:ptCount val="4"/>
                <c:pt idx="0">
                  <c:v>2571.9</c:v>
                </c:pt>
                <c:pt idx="1">
                  <c:v>2279.1</c:v>
                </c:pt>
                <c:pt idx="2">
                  <c:v>1902.6</c:v>
                </c:pt>
                <c:pt idx="3">
                  <c:v>1901</c:v>
                </c:pt>
              </c:numCache>
            </c:numRef>
          </c:val>
        </c:ser>
        <c:shape val="box"/>
        <c:axId val="83526784"/>
        <c:axId val="83528320"/>
        <c:axId val="0"/>
      </c:bar3DChart>
      <c:catAx>
        <c:axId val="835267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3528320"/>
        <c:crosses val="autoZero"/>
        <c:auto val="1"/>
        <c:lblAlgn val="ctr"/>
        <c:lblOffset val="100"/>
      </c:catAx>
      <c:valAx>
        <c:axId val="835283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83526784"/>
        <c:crosses val="autoZero"/>
        <c:crossBetween val="between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8708679532159345"/>
          <c:y val="4.8288604681347394E-2"/>
        </c:manualLayout>
      </c:layout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Лист7!$A$2</c:f>
              <c:strCache>
                <c:ptCount val="1"/>
                <c:pt idx="0">
                  <c:v>арендная плата за земельные участки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Лист7!$B$2:$E$2</c:f>
              <c:numCache>
                <c:formatCode>General</c:formatCode>
                <c:ptCount val="4"/>
                <c:pt idx="0">
                  <c:v>470</c:v>
                </c:pt>
                <c:pt idx="1">
                  <c:v>500</c:v>
                </c:pt>
                <c:pt idx="2">
                  <c:v>500</c:v>
                </c:pt>
                <c:pt idx="3">
                  <c:v>500</c:v>
                </c:pt>
              </c:numCache>
            </c:numRef>
          </c:val>
        </c:ser>
        <c:gapWidth val="65"/>
        <c:overlap val="100"/>
        <c:axId val="83446400"/>
        <c:axId val="83456384"/>
      </c:barChart>
      <c:catAx>
        <c:axId val="834464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3456384"/>
        <c:crosses val="autoZero"/>
        <c:auto val="1"/>
        <c:lblAlgn val="ctr"/>
        <c:lblOffset val="100"/>
      </c:catAx>
      <c:valAx>
        <c:axId val="834563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446400"/>
        <c:crosses val="autoZero"/>
        <c:crossBetween val="between"/>
      </c:valAx>
    </c:plotArea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Лист7!$G$2</c:f>
              <c:strCache>
                <c:ptCount val="1"/>
                <c:pt idx="0">
                  <c:v>арендная плата за использование имущества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Лист7!$H$1:$K$1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Лист7!$H$2:$K$2</c:f>
              <c:numCache>
                <c:formatCode>General</c:formatCode>
                <c:ptCount val="4"/>
                <c:pt idx="0">
                  <c:v>738</c:v>
                </c:pt>
                <c:pt idx="1">
                  <c:v>636</c:v>
                </c:pt>
                <c:pt idx="2">
                  <c:v>541</c:v>
                </c:pt>
                <c:pt idx="3">
                  <c:v>566</c:v>
                </c:pt>
              </c:numCache>
            </c:numRef>
          </c:val>
        </c:ser>
        <c:gapWidth val="68"/>
        <c:overlap val="100"/>
        <c:axId val="83562496"/>
        <c:axId val="83564032"/>
      </c:barChart>
      <c:catAx>
        <c:axId val="83562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3564032"/>
        <c:crosses val="autoZero"/>
        <c:auto val="1"/>
        <c:lblAlgn val="ctr"/>
        <c:lblOffset val="100"/>
      </c:catAx>
      <c:valAx>
        <c:axId val="835640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562496"/>
        <c:crosses val="autoZero"/>
        <c:crossBetween val="between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ru-RU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Лист7!$M$2</c:f>
              <c:strCache>
                <c:ptCount val="1"/>
                <c:pt idx="0">
                  <c:v>продажа материальных и нематериальных активов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sunrise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Лист7!$N$1:$Q$1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Лист7!$N$2:$Q$2</c:f>
              <c:numCache>
                <c:formatCode>General</c:formatCode>
                <c:ptCount val="4"/>
                <c:pt idx="0">
                  <c:v>421</c:v>
                </c:pt>
                <c:pt idx="1">
                  <c:v>383.1</c:v>
                </c:pt>
                <c:pt idx="2">
                  <c:v>91.6</c:v>
                </c:pt>
                <c:pt idx="3">
                  <c:v>92.4</c:v>
                </c:pt>
              </c:numCache>
            </c:numRef>
          </c:val>
        </c:ser>
        <c:gapWidth val="96"/>
        <c:overlap val="100"/>
        <c:axId val="83580032"/>
        <c:axId val="83581568"/>
      </c:barChart>
      <c:catAx>
        <c:axId val="835800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3581568"/>
        <c:crosses val="autoZero"/>
        <c:auto val="1"/>
        <c:lblAlgn val="ctr"/>
        <c:lblOffset val="100"/>
      </c:catAx>
      <c:valAx>
        <c:axId val="835815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580032"/>
        <c:crosses val="autoZero"/>
        <c:crossBetween val="between"/>
      </c:valAx>
    </c:plotArea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Лист7!$S$2</c:f>
              <c:strCache>
                <c:ptCount val="1"/>
                <c:pt idx="0">
                  <c:v>прочие неналоговые доходы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sunrise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1796220676648461E-3"/>
                  <c:y val="0.41169302494176024"/>
                </c:manualLayout>
              </c:layout>
              <c:showVal val="1"/>
            </c:dLbl>
            <c:dLbl>
              <c:idx val="1"/>
              <c:layout>
                <c:manualLayout>
                  <c:x val="-5.6439216690063578E-3"/>
                  <c:y val="0.3040914388774366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0.31344809853520478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0.2947347792196712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Лист7!$T$1:$W$1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Лист7!$T$2:$W$2</c:f>
              <c:numCache>
                <c:formatCode>General</c:formatCode>
                <c:ptCount val="4"/>
                <c:pt idx="0">
                  <c:v>942.9</c:v>
                </c:pt>
                <c:pt idx="1">
                  <c:v>760</c:v>
                </c:pt>
                <c:pt idx="2">
                  <c:v>770</c:v>
                </c:pt>
                <c:pt idx="3">
                  <c:v>742.6</c:v>
                </c:pt>
              </c:numCache>
            </c:numRef>
          </c:val>
        </c:ser>
        <c:gapWidth val="68"/>
        <c:axId val="83609856"/>
        <c:axId val="83034112"/>
      </c:barChart>
      <c:catAx>
        <c:axId val="836098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3034112"/>
        <c:crosses val="autoZero"/>
        <c:auto val="1"/>
        <c:lblAlgn val="ctr"/>
        <c:lblOffset val="100"/>
      </c:catAx>
      <c:valAx>
        <c:axId val="83034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609856"/>
        <c:crosses val="autoZero"/>
        <c:crossBetween val="between"/>
      </c:valAx>
    </c:plotArea>
    <c:plotVisOnly val="1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Лист11!$A$2</c:f>
              <c:strCache>
                <c:ptCount val="1"/>
                <c:pt idx="0">
                  <c:v>Дотации бюджетам субъектов Российской Федерации и муниципальных образований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Лист11!$B$2:$E$2</c:f>
              <c:numCache>
                <c:formatCode>#,##0</c:formatCode>
                <c:ptCount val="4"/>
                <c:pt idx="0" formatCode="#,##0.00">
                  <c:v>113376.5</c:v>
                </c:pt>
                <c:pt idx="1">
                  <c:v>103866.2</c:v>
                </c:pt>
                <c:pt idx="2" formatCode="#,##0.00">
                  <c:v>104718</c:v>
                </c:pt>
                <c:pt idx="3" formatCode="#,##0.00">
                  <c:v>105218.1</c:v>
                </c:pt>
              </c:numCache>
            </c:numRef>
          </c:val>
        </c:ser>
        <c:ser>
          <c:idx val="1"/>
          <c:order val="1"/>
          <c:tx>
            <c:strRef>
              <c:f>Лист11!$A$3</c:f>
              <c:strCache>
                <c:ptCount val="1"/>
                <c:pt idx="0">
                  <c:v>Субсидии бюджетам субъектов Российской Федерации и муниципальных образований (межбюджетные субсидии</c:v>
                </c:pt>
              </c:strCache>
            </c:strRef>
          </c:tx>
          <c:spPr>
            <a:solidFill>
              <a:srgbClr val="7030A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Лист11!$B$3:$E$3</c:f>
              <c:numCache>
                <c:formatCode>#,##0.00</c:formatCode>
                <c:ptCount val="4"/>
                <c:pt idx="0">
                  <c:v>210378.5</c:v>
                </c:pt>
                <c:pt idx="1">
                  <c:v>128969.2</c:v>
                </c:pt>
                <c:pt idx="2" formatCode="#,##0">
                  <c:v>72927.199999999997</c:v>
                </c:pt>
                <c:pt idx="3">
                  <c:v>62222.1</c:v>
                </c:pt>
              </c:numCache>
            </c:numRef>
          </c:val>
        </c:ser>
        <c:ser>
          <c:idx val="2"/>
          <c:order val="2"/>
          <c:tx>
            <c:strRef>
              <c:f>Лист11!$A$4</c:f>
              <c:strCache>
                <c:ptCount val="1"/>
                <c:pt idx="0">
                  <c:v>Субвенции бюджетам субъектов Российской Федерации и муниципальных образований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Лист11!$B$4:$E$4</c:f>
              <c:numCache>
                <c:formatCode>#,##0.00</c:formatCode>
                <c:ptCount val="4"/>
                <c:pt idx="0">
                  <c:v>92018.7</c:v>
                </c:pt>
                <c:pt idx="1">
                  <c:v>100661.4</c:v>
                </c:pt>
                <c:pt idx="2">
                  <c:v>108679.3</c:v>
                </c:pt>
                <c:pt idx="3">
                  <c:v>113344.6</c:v>
                </c:pt>
              </c:numCache>
            </c:numRef>
          </c:val>
        </c:ser>
        <c:ser>
          <c:idx val="3"/>
          <c:order val="3"/>
          <c:tx>
            <c:strRef>
              <c:f>Лист11!$A$5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4.3055555555555493E-2"/>
                  <c:y val="-8.4655844827836255E-3"/>
                </c:manualLayout>
              </c:layout>
              <c:showVal val="1"/>
            </c:dLbl>
            <c:dLbl>
              <c:idx val="1"/>
              <c:layout>
                <c:manualLayout>
                  <c:x val="5.1388888888888887E-2"/>
                  <c:y val="-8.4655844827836255E-3"/>
                </c:manualLayout>
              </c:layout>
              <c:showVal val="1"/>
            </c:dLbl>
            <c:dLbl>
              <c:idx val="2"/>
              <c:layout>
                <c:manualLayout>
                  <c:x val="3.888888888888889E-2"/>
                  <c:y val="-6.3491883620877135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Лист11!$B$5:$E$5</c:f>
              <c:numCache>
                <c:formatCode>General</c:formatCode>
                <c:ptCount val="4"/>
                <c:pt idx="0" formatCode="#,##0.00">
                  <c:v>15.4</c:v>
                </c:pt>
                <c:pt idx="1">
                  <c:v>15.4</c:v>
                </c:pt>
                <c:pt idx="2" formatCode="#,##0.00">
                  <c:v>15.4</c:v>
                </c:pt>
              </c:numCache>
            </c:numRef>
          </c:val>
        </c:ser>
        <c:ser>
          <c:idx val="4"/>
          <c:order val="4"/>
          <c:tx>
            <c:strRef>
              <c:f>Лист11!$A$6</c:f>
              <c:strCache>
                <c:ptCount val="1"/>
                <c:pt idx="0">
                  <c:v>Возврат остатков субсидий, субвенций и иных межбюджетных трансфертов, имеющих целевое назначение, прошлых лет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1.9444444444444445E-2"/>
                  <c:y val="-1.904756508626314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Лист11!$B$1:$E$1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Лист11!$B$6:$E$6</c:f>
              <c:numCache>
                <c:formatCode>General</c:formatCode>
                <c:ptCount val="4"/>
                <c:pt idx="0" formatCode="#,##0.00">
                  <c:v>-856.7</c:v>
                </c:pt>
              </c:numCache>
            </c:numRef>
          </c:val>
        </c:ser>
        <c:shape val="cylinder"/>
        <c:axId val="83763200"/>
        <c:axId val="83764736"/>
        <c:axId val="0"/>
      </c:bar3DChart>
      <c:catAx>
        <c:axId val="837632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3764736"/>
        <c:crosses val="autoZero"/>
        <c:auto val="1"/>
        <c:lblAlgn val="ctr"/>
        <c:lblOffset val="100"/>
      </c:catAx>
      <c:valAx>
        <c:axId val="83764736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3763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75295121076904"/>
          <c:y val="6.5178287791004694E-2"/>
          <c:w val="0.32740874423664124"/>
          <c:h val="0.88024626628601432"/>
        </c:manualLayout>
      </c:layout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Лист8!$A$2</c:f>
              <c:strCache>
                <c:ptCount val="1"/>
                <c:pt idx="0">
                  <c:v>Всего расходов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1.2345679012345802E-3"/>
                  <c:y val="-3.9682383616481201E-2"/>
                </c:manualLayout>
              </c:layout>
              <c:showVal val="1"/>
            </c:dLbl>
            <c:dLbl>
              <c:idx val="1"/>
              <c:layout>
                <c:manualLayout>
                  <c:x val="5.8640760182754855E-3"/>
                  <c:y val="-6.6901563269518557E-2"/>
                </c:manualLayout>
              </c:layout>
              <c:showVal val="1"/>
            </c:dLbl>
            <c:dLbl>
              <c:idx val="2"/>
              <c:layout>
                <c:manualLayout>
                  <c:x val="2.7777777777778382E-3"/>
                  <c:y val="-0.10366257965431892"/>
                </c:manualLayout>
              </c:layout>
              <c:showVal val="1"/>
            </c:dLbl>
            <c:dLbl>
              <c:idx val="3"/>
              <c:layout>
                <c:manualLayout>
                  <c:x val="7.7160493827161608E-3"/>
                  <c:y val="-8.5985015785590826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 i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Лист8!$B$1:$E$1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Лист8!$B$2:$E$2</c:f>
              <c:numCache>
                <c:formatCode>#,##0.0</c:formatCode>
                <c:ptCount val="4"/>
                <c:pt idx="0">
                  <c:v>444074.8</c:v>
                </c:pt>
                <c:pt idx="1">
                  <c:v>408945.9</c:v>
                </c:pt>
                <c:pt idx="2">
                  <c:v>358290</c:v>
                </c:pt>
                <c:pt idx="3">
                  <c:v>359633.8</c:v>
                </c:pt>
              </c:numCache>
            </c:numRef>
          </c:val>
        </c:ser>
        <c:gapWidth val="83"/>
        <c:shape val="box"/>
        <c:axId val="83803136"/>
        <c:axId val="83804928"/>
        <c:axId val="0"/>
      </c:bar3DChart>
      <c:catAx>
        <c:axId val="838031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3804928"/>
        <c:crosses val="autoZero"/>
        <c:auto val="1"/>
        <c:lblAlgn val="ctr"/>
        <c:lblOffset val="100"/>
      </c:catAx>
      <c:valAx>
        <c:axId val="83804928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83803136"/>
        <c:crosses val="autoZero"/>
        <c:crossBetween val="between"/>
      </c:valAx>
    </c:plotArea>
    <c:plotVisOnly val="1"/>
  </c:chart>
  <c:spPr>
    <a:scene3d>
      <a:camera prst="orthographicFront"/>
      <a:lightRig rig="threePt" dir="t"/>
    </a:scene3d>
    <a:sp3d prstMaterial="matte"/>
  </c:sp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view3D>
      <c:rotX val="30"/>
      <c:rotY val="210"/>
      <c:perspective val="30"/>
    </c:view3D>
    <c:plotArea>
      <c:layout>
        <c:manualLayout>
          <c:layoutTarget val="inner"/>
          <c:xMode val="edge"/>
          <c:yMode val="edge"/>
          <c:x val="0"/>
          <c:y val="7.60898801864483E-2"/>
          <c:w val="0.64062506075629921"/>
          <c:h val="0.91077347410394993"/>
        </c:manualLayout>
      </c:layout>
      <c:pie3DChart>
        <c:varyColors val="1"/>
        <c:ser>
          <c:idx val="0"/>
          <c:order val="0"/>
          <c:tx>
            <c:strRef>
              <c:f>Лист9!$B$1</c:f>
              <c:strCache>
                <c:ptCount val="1"/>
                <c:pt idx="0">
                  <c:v>2013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  <a:contourClr>
                <a:srgbClr val="000000"/>
              </a:contourClr>
            </a:sp3d>
          </c:spPr>
          <c:explosion val="17"/>
          <c:dPt>
            <c:idx val="1"/>
            <c:explosion val="24"/>
          </c:dPt>
          <c:dPt>
            <c:idx val="2"/>
            <c:explosion val="36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  <a:contourClr>
                  <a:srgbClr val="000000"/>
                </a:contourClr>
              </a:sp3d>
            </c:spPr>
          </c:dPt>
          <c:dPt>
            <c:idx val="5"/>
            <c:explosion val="35"/>
            <c:spPr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  <a:contourClr>
                  <a:srgbClr val="000000"/>
                </a:contourClr>
              </a:sp3d>
            </c:spPr>
          </c:dPt>
          <c:dPt>
            <c:idx val="7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  <a:contourClr>
                  <a:srgbClr val="000000"/>
                </a:contourClr>
              </a:sp3d>
            </c:spPr>
          </c:dPt>
          <c:dPt>
            <c:idx val="8"/>
            <c:explosion val="26"/>
            <c:spPr>
              <a:solidFill>
                <a:schemeClr val="accent6">
                  <a:lumMod val="40000"/>
                  <a:lumOff val="60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  <a:contourClr>
                  <a:srgbClr val="000000"/>
                </a:contourClr>
              </a:sp3d>
            </c:spPr>
          </c:dPt>
          <c:dPt>
            <c:idx val="9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  <a:contourClr>
                  <a:srgbClr val="000000"/>
                </a:contourClr>
              </a:sp3d>
            </c:spPr>
          </c:dPt>
          <c:dPt>
            <c:idx val="10"/>
            <c:explosion val="19"/>
          </c:dPt>
          <c:dPt>
            <c:idx val="11"/>
            <c:explosion val="20"/>
          </c:dPt>
          <c:dPt>
            <c:idx val="12"/>
            <c:explosion val="23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  <a:contourClr>
                  <a:srgbClr val="000000"/>
                </a:contourClr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27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678,5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813,7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533,4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049,5</a:t>
                    </a:r>
                    <a:endParaRPr lang="en-US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158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809,4</a:t>
                    </a:r>
                    <a:endParaRPr lang="en-US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355,5</a:t>
                    </a:r>
                    <a:endParaRPr lang="en-US"/>
                  </a:p>
                </c:rich>
              </c:tx>
              <c:showVal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052,8</a:t>
                    </a:r>
                    <a:endParaRPr lang="en-US"/>
                  </a:p>
                </c:rich>
              </c:tx>
              <c:showVal val="1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486</a:t>
                    </a:r>
                    <a:endParaRPr lang="en-US"/>
                  </a:p>
                </c:rich>
              </c:tx>
              <c:showVal val="1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000</a:t>
                    </a:r>
                    <a:endParaRPr lang="en-US"/>
                  </a:p>
                </c:rich>
              </c:tx>
              <c:showVal val="1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mtClean="0"/>
                      <a:t>49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662,8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 u="none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Лист9!$A$2:$A$15</c:f>
              <c:strCache>
                <c:ptCount val="14"/>
                <c:pt idx="0">
                  <c:v>Общегосударственные вопросы (7%)</c:v>
                </c:pt>
                <c:pt idx="1">
                  <c:v>Национальная оборона (0%)</c:v>
                </c:pt>
                <c:pt idx="2">
                  <c:v>Национальная безопасность и правоохранительная деятельность (1%)</c:v>
                </c:pt>
                <c:pt idx="3">
                  <c:v>Национальная экономика (10%)</c:v>
                </c:pt>
                <c:pt idx="4">
                  <c:v>Жилищно-коммунальное хозяйство (13%)</c:v>
                </c:pt>
                <c:pt idx="5">
                  <c:v>Охрана окружающей среды (0%)</c:v>
                </c:pt>
                <c:pt idx="6">
                  <c:v>Образование (39%)</c:v>
                </c:pt>
                <c:pt idx="7">
                  <c:v>Культура, кинематография (7%)</c:v>
                </c:pt>
                <c:pt idx="8">
                  <c:v>Здравоохранение (0%)</c:v>
                </c:pt>
                <c:pt idx="9">
                  <c:v>Социальная политика (9%)</c:v>
                </c:pt>
                <c:pt idx="10">
                  <c:v>Физическая культура и спорт (1%)</c:v>
                </c:pt>
                <c:pt idx="11">
                  <c:v>Средства массовой информации (1%)</c:v>
                </c:pt>
                <c:pt idx="12">
                  <c:v>Обслуживание государственного и муниципального долга (0%)</c:v>
                </c:pt>
                <c:pt idx="13">
                  <c:v>Межбюджетные трансферты общего характера бюджетам субъектов Российской Федерации и муниципальных образований (12%)</c:v>
                </c:pt>
              </c:strCache>
            </c:strRef>
          </c:cat>
          <c:val>
            <c:numRef>
              <c:f>Лист9!$B$2:$B$15</c:f>
              <c:numCache>
                <c:formatCode>General</c:formatCode>
                <c:ptCount val="14"/>
                <c:pt idx="0">
                  <c:v>27678.5</c:v>
                </c:pt>
                <c:pt idx="1">
                  <c:v>109.3</c:v>
                </c:pt>
                <c:pt idx="2">
                  <c:v>3813.7</c:v>
                </c:pt>
                <c:pt idx="3">
                  <c:v>39533.4</c:v>
                </c:pt>
                <c:pt idx="4">
                  <c:v>54049.5</c:v>
                </c:pt>
                <c:pt idx="5">
                  <c:v>15</c:v>
                </c:pt>
                <c:pt idx="6">
                  <c:v>158809.4</c:v>
                </c:pt>
                <c:pt idx="7">
                  <c:v>30355.5</c:v>
                </c:pt>
                <c:pt idx="8" formatCode="#,##0.00">
                  <c:v>1230</c:v>
                </c:pt>
                <c:pt idx="9">
                  <c:v>35052.800000000003</c:v>
                </c:pt>
                <c:pt idx="10">
                  <c:v>5486</c:v>
                </c:pt>
                <c:pt idx="11">
                  <c:v>3000</c:v>
                </c:pt>
                <c:pt idx="12">
                  <c:v>150</c:v>
                </c:pt>
                <c:pt idx="13">
                  <c:v>49662.8</c:v>
                </c:pt>
              </c:numCache>
            </c:numRef>
          </c:val>
        </c:ser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3734567901234573"/>
          <c:y val="2.5958598781416792E-4"/>
          <c:w val="0.35339506172839508"/>
          <c:h val="0.99905450455222966"/>
        </c:manualLayout>
      </c:layout>
      <c:txPr>
        <a:bodyPr/>
        <a:lstStyle/>
        <a:p>
          <a:pPr>
            <a:defRPr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</a:defRPr>
            </a:pPr>
            <a:r>
              <a:rPr lang="ru-RU" sz="2000" dirty="0" smtClean="0">
                <a:solidFill>
                  <a:srgbClr val="FFC000"/>
                </a:solidFill>
              </a:rPr>
              <a:t>Расходы по разделу Общегосударственные </a:t>
            </a:r>
            <a:r>
              <a:rPr lang="ru-RU" sz="2000" dirty="0">
                <a:solidFill>
                  <a:srgbClr val="FFC000"/>
                </a:solidFill>
              </a:rPr>
              <a:t>вопросы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Лист10!$A$2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616,1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27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678,5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503,4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909,4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Лист10!$B$2:$E$2</c:f>
              <c:numCache>
                <c:formatCode>General</c:formatCode>
                <c:ptCount val="4"/>
                <c:pt idx="0">
                  <c:v>33616.1</c:v>
                </c:pt>
                <c:pt idx="1">
                  <c:v>27678.5</c:v>
                </c:pt>
                <c:pt idx="2">
                  <c:v>28503.4</c:v>
                </c:pt>
                <c:pt idx="3">
                  <c:v>28909.4</c:v>
                </c:pt>
              </c:numCache>
            </c:numRef>
          </c:val>
        </c:ser>
        <c:gapWidth val="104"/>
        <c:shape val="box"/>
        <c:axId val="83875712"/>
        <c:axId val="83877248"/>
        <c:axId val="0"/>
      </c:bar3DChart>
      <c:catAx>
        <c:axId val="838757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83877248"/>
        <c:crosses val="autoZero"/>
        <c:auto val="1"/>
        <c:lblAlgn val="ctr"/>
        <c:lblOffset val="100"/>
      </c:catAx>
      <c:valAx>
        <c:axId val="838772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875712"/>
        <c:crosses val="autoZero"/>
        <c:crossBetween val="between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solidFill>
                  <a:schemeClr val="bg1"/>
                </a:solidFill>
              </a:defRPr>
            </a:pPr>
            <a:r>
              <a:rPr lang="ru-RU" sz="1800" dirty="0" smtClean="0">
                <a:solidFill>
                  <a:srgbClr val="FFC000"/>
                </a:solidFill>
              </a:rPr>
              <a:t>Проект 2013 </a:t>
            </a:r>
            <a:r>
              <a:rPr lang="ru-RU" sz="1800" dirty="0">
                <a:solidFill>
                  <a:srgbClr val="FFC000"/>
                </a:solidFill>
              </a:rPr>
              <a:t>год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9182389937107736E-2"/>
          <c:y val="0.12891434462011153"/>
          <c:w val="0.54971846679542413"/>
          <c:h val="0.61931989665589204"/>
        </c:manualLayout>
      </c:layout>
      <c:pie3DChart>
        <c:varyColors val="1"/>
        <c:ser>
          <c:idx val="0"/>
          <c:order val="0"/>
          <c:tx>
            <c:strRef>
              <c:f>Лист1!$B$8</c:f>
              <c:strCache>
                <c:ptCount val="1"/>
                <c:pt idx="0">
                  <c:v>2013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6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408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945,9</a:t>
                    </a:r>
                    <a:endParaRPr lang="en-US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</c:dLbls>
          <c:cat>
            <c:strRef>
              <c:f>Лист1!$A$9:$A$10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Лист1!$B$9:$B$10</c:f>
              <c:numCache>
                <c:formatCode>General</c:formatCode>
                <c:ptCount val="2"/>
                <c:pt idx="0" formatCode="#,##0.00">
                  <c:v>365417.1</c:v>
                </c:pt>
                <c:pt idx="1">
                  <c:v>408945.9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16296165583143"/>
          <c:y val="0.27886769735676586"/>
          <c:w val="0.32767542561034724"/>
          <c:h val="0.38106970711344895"/>
        </c:manualLayout>
      </c:layout>
      <c:txPr>
        <a:bodyPr/>
        <a:lstStyle/>
        <a:p>
          <a:pPr>
            <a:defRPr sz="16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 разделу</a:t>
            </a:r>
            <a:r>
              <a:rPr lang="ru-RU" sz="2800" baseline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Общегосударственные вопросы в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9.6924468265272179E-2"/>
          <c:y val="1.1984934842533455E-2"/>
        </c:manualLayout>
      </c:layout>
      <c:spPr>
        <a:scene3d>
          <a:camera prst="orthographicFront"/>
          <a:lightRig rig="threePt" dir="t"/>
        </a:scene3d>
        <a:sp3d>
          <a:bevelT/>
        </a:sp3d>
      </c:spPr>
    </c:title>
    <c:view3D>
      <c:rotX val="30"/>
      <c:rotY val="220"/>
      <c:perspective val="0"/>
    </c:view3D>
    <c:plotArea>
      <c:layout/>
      <c:pie3DChart>
        <c:varyColors val="1"/>
        <c:ser>
          <c:idx val="1"/>
          <c:order val="1"/>
          <c:tx>
            <c:strRef>
              <c:f>Лист10!$B$21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explosion val="15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explosion val="11"/>
          </c:dPt>
          <c:dPt>
            <c:idx val="2"/>
            <c:explosion val="6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explosion val="11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explosion val="16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8.0671351381617726E-2"/>
                  <c:y val="-9.34441148150466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338,1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8.9241662723471546E-2"/>
                  <c:y val="-8.951094859972964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944,6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053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242,8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Лист10!$A$22:$A$26</c:f>
              <c:strCache>
                <c:ptCount val="5"/>
                <c:pt idx="0">
                  <c:v>0102 "Функционирование  высшего должностного лица субъекта Российской Федерации и муниципального образования" (5%)</c:v>
                </c:pt>
                <c:pt idx="1">
                  <c:v>0103 "Функционирование законодательных (представительных) органов государтсвенной власти и представительных органов госуартсвенной власти и представительных органов муниципальных образований" (7%)</c:v>
                </c:pt>
                <c:pt idx="2">
                  <c:v>0104 "Функционирование Правительства Российской Федерации, высших исполнительных органов государтсвенной власти субъекта Российской Федерации, местных администраций" (80%)</c:v>
                </c:pt>
                <c:pt idx="3">
                  <c:v>0111 "Резервные фонды" (0%)</c:v>
                </c:pt>
                <c:pt idx="4">
                  <c:v>0113 "Другие общегосудартсвенные вопросы" (8%)</c:v>
                </c:pt>
              </c:strCache>
            </c:strRef>
          </c:cat>
          <c:val>
            <c:numRef>
              <c:f>Лист10!$B$22:$B$26</c:f>
              <c:numCache>
                <c:formatCode>General</c:formatCode>
                <c:ptCount val="5"/>
                <c:pt idx="0">
                  <c:v>1338.1</c:v>
                </c:pt>
                <c:pt idx="1">
                  <c:v>1944.6</c:v>
                </c:pt>
                <c:pt idx="2">
                  <c:v>22053</c:v>
                </c:pt>
                <c:pt idx="3">
                  <c:v>100</c:v>
                </c:pt>
                <c:pt idx="4">
                  <c:v>2242.8000000000002</c:v>
                </c:pt>
              </c:numCache>
            </c:numRef>
          </c:val>
        </c:ser>
        <c:ser>
          <c:idx val="0"/>
          <c:order val="0"/>
          <c:tx>
            <c:strRef>
              <c:f>Лист10!$B$21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18"/>
          </c:dPt>
          <c:dPt>
            <c:idx val="1"/>
            <c:explosion val="10"/>
          </c:dPt>
          <c:dPt>
            <c:idx val="2"/>
            <c:explosion val="14"/>
          </c:dPt>
          <c:dPt>
            <c:idx val="3"/>
            <c:explosion val="14"/>
          </c:dPt>
          <c:dPt>
            <c:idx val="4"/>
            <c:explosion val="16"/>
          </c:dPt>
          <c:dLbls>
            <c:showVal val="1"/>
            <c:showLeaderLines val="1"/>
          </c:dLbls>
          <c:cat>
            <c:strRef>
              <c:f>Лист10!$A$22:$A$26</c:f>
              <c:strCache>
                <c:ptCount val="5"/>
                <c:pt idx="0">
                  <c:v>0102 "Функционирование  высшего должностного лица субъекта Российской Федерации и муниципального образования" (5%)</c:v>
                </c:pt>
                <c:pt idx="1">
                  <c:v>0103 "Функционирование законодательных (представительных) органов государтсвенной власти и представительных органов госуартсвенной власти и представительных органов муниципальных образований" (7%)</c:v>
                </c:pt>
                <c:pt idx="2">
                  <c:v>0104 "Функционирование Правительства Российской Федерации, высших исполнительных органов государтсвенной власти субъекта Российской Федерации, местных администраций" (80%)</c:v>
                </c:pt>
                <c:pt idx="3">
                  <c:v>0111 "Резервные фонды" (0%)</c:v>
                </c:pt>
                <c:pt idx="4">
                  <c:v>0113 "Другие общегосудартсвенные вопросы" (8%)</c:v>
                </c:pt>
              </c:strCache>
            </c:strRef>
          </c:cat>
          <c:val>
            <c:numRef>
              <c:f>Лист10!$B$22:$B$26</c:f>
              <c:numCache>
                <c:formatCode>General</c:formatCode>
                <c:ptCount val="5"/>
                <c:pt idx="0">
                  <c:v>1338.1</c:v>
                </c:pt>
                <c:pt idx="1">
                  <c:v>1944.6</c:v>
                </c:pt>
                <c:pt idx="2">
                  <c:v>22053</c:v>
                </c:pt>
                <c:pt idx="3">
                  <c:v>100</c:v>
                </c:pt>
                <c:pt idx="4">
                  <c:v>2242.8000000000002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149397918819405"/>
          <c:y val="0.21326263584892338"/>
          <c:w val="0.36976291260701138"/>
          <c:h val="0.74121395751041763"/>
        </c:manualLayout>
      </c:layout>
      <c:txPr>
        <a:bodyPr/>
        <a:lstStyle/>
        <a:p>
          <a:pPr>
            <a:defRPr sz="11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</a:defRPr>
            </a:pPr>
            <a:r>
              <a:rPr lang="ru-RU" sz="2400" dirty="0" smtClean="0">
                <a:solidFill>
                  <a:srgbClr val="FFC000"/>
                </a:solidFill>
              </a:rPr>
              <a:t>Расходы по разделу Национальная </a:t>
            </a:r>
            <a:r>
              <a:rPr lang="ru-RU" sz="2400" dirty="0">
                <a:solidFill>
                  <a:srgbClr val="FFC000"/>
                </a:solidFill>
              </a:rPr>
              <a:t>оборона</a:t>
            </a:r>
          </a:p>
        </c:rich>
      </c:tx>
      <c:layout/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Лист10!$G$2</c:f>
              <c:strCache>
                <c:ptCount val="1"/>
                <c:pt idx="0">
                  <c:v>Национальная оборона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Лист10!$H$1:$K$1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Лист10!$H$2:$K$2</c:f>
              <c:numCache>
                <c:formatCode>General</c:formatCode>
                <c:ptCount val="4"/>
                <c:pt idx="0">
                  <c:v>105.4</c:v>
                </c:pt>
                <c:pt idx="1">
                  <c:v>109.3</c:v>
                </c:pt>
                <c:pt idx="2">
                  <c:v>112.4</c:v>
                </c:pt>
                <c:pt idx="3">
                  <c:v>0</c:v>
                </c:pt>
              </c:numCache>
            </c:numRef>
          </c:val>
        </c:ser>
        <c:gapWidth val="107"/>
        <c:shape val="box"/>
        <c:axId val="83997824"/>
        <c:axId val="83999360"/>
        <c:axId val="0"/>
      </c:bar3DChart>
      <c:catAx>
        <c:axId val="839978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3999360"/>
        <c:crosses val="autoZero"/>
        <c:auto val="1"/>
        <c:lblAlgn val="ctr"/>
        <c:lblOffset val="100"/>
      </c:catAx>
      <c:valAx>
        <c:axId val="839993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997824"/>
        <c:crosses val="autoZero"/>
        <c:crossBetween val="between"/>
      </c:valAx>
    </c:plotArea>
    <c:plotVisOnly val="1"/>
  </c:chart>
  <c:externalData r:id="rId1"/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Национальная 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безопасность и правоохранительная деятельность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Лист10!$M$2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314,8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813,7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414,9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317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9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Лист10!$N$1:$Q$1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Лист10!$N$2:$Q$2</c:f>
              <c:numCache>
                <c:formatCode>General</c:formatCode>
                <c:ptCount val="4"/>
                <c:pt idx="0">
                  <c:v>3314.8</c:v>
                </c:pt>
                <c:pt idx="1">
                  <c:v>3813.7</c:v>
                </c:pt>
                <c:pt idx="2">
                  <c:v>3414.9</c:v>
                </c:pt>
                <c:pt idx="3">
                  <c:v>2317</c:v>
                </c:pt>
              </c:numCache>
            </c:numRef>
          </c:val>
        </c:ser>
        <c:shape val="box"/>
        <c:axId val="84089856"/>
        <c:axId val="84099840"/>
        <c:axId val="0"/>
      </c:bar3DChart>
      <c:catAx>
        <c:axId val="840898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84099840"/>
        <c:crosses val="autoZero"/>
        <c:auto val="1"/>
        <c:lblAlgn val="ctr"/>
        <c:lblOffset val="100"/>
      </c:catAx>
      <c:valAx>
        <c:axId val="84099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84089856"/>
        <c:crosses val="autoZero"/>
        <c:crossBetween val="between"/>
      </c:valAx>
    </c:plotArea>
    <c:plotVisOnly val="1"/>
  </c:chart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 разделу национальная безопасность и правоохранительная деятельность в </a:t>
            </a:r>
            <a:r>
              <a:rPr lang="en-U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endParaRPr lang="en-US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spPr>
        <a:scene3d>
          <a:camera prst="orthographicFront"/>
          <a:lightRig rig="threePt" dir="t"/>
        </a:scene3d>
        <a:sp3d>
          <a:bevelT w="6350"/>
        </a:sp3d>
      </c:spPr>
    </c:title>
    <c:view3D>
      <c:rotX val="30"/>
      <c:rotY val="359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Лист10!$N$20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9BBB59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8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165,9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0.18295406824147134"/>
                  <c:y val="-0.1239479440069992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647,8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Лист10!$M$21:$M$22</c:f>
              <c:strCache>
                <c:ptCount val="2"/>
                <c:pt idx="0">
                  <c:v>0304 "Органы юстиции" (30,5%)</c:v>
                </c:pt>
                <c:pt idx="1">
                  <c:v>0309 "Защита населения и территории от чрезвычайных ситуаций природного и техногенного характера, гражданская оборона" (69,5%)</c:v>
                </c:pt>
              </c:strCache>
            </c:strRef>
          </c:cat>
          <c:val>
            <c:numRef>
              <c:f>Лист10!$N$21:$N$22</c:f>
              <c:numCache>
                <c:formatCode>General</c:formatCode>
                <c:ptCount val="2"/>
                <c:pt idx="0">
                  <c:v>1165.9000000000001</c:v>
                </c:pt>
                <c:pt idx="1">
                  <c:v>2647.8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9970258859238257"/>
          <c:y val="0.34053943410129806"/>
          <c:w val="0.39176410722041044"/>
          <c:h val="0.4629878585068366"/>
        </c:manualLayout>
      </c:layout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Национальная 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экономика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Лист10!$S$2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47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283,5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533,4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041,4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569,8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9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Лист10!$T$1:$W$1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Лист10!$T$2:$W$2</c:f>
              <c:numCache>
                <c:formatCode>General</c:formatCode>
                <c:ptCount val="4"/>
                <c:pt idx="0">
                  <c:v>47283.5</c:v>
                </c:pt>
                <c:pt idx="1">
                  <c:v>39533.4</c:v>
                </c:pt>
                <c:pt idx="2">
                  <c:v>20041.400000000001</c:v>
                </c:pt>
                <c:pt idx="3">
                  <c:v>19569.8</c:v>
                </c:pt>
              </c:numCache>
            </c:numRef>
          </c:val>
        </c:ser>
        <c:shape val="box"/>
        <c:axId val="84054400"/>
        <c:axId val="84055936"/>
        <c:axId val="0"/>
      </c:bar3DChart>
      <c:catAx>
        <c:axId val="840544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84055936"/>
        <c:crosses val="autoZero"/>
        <c:auto val="1"/>
        <c:lblAlgn val="ctr"/>
        <c:lblOffset val="100"/>
      </c:catAx>
      <c:valAx>
        <c:axId val="8405593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>
                    <a:lumMod val="95000"/>
                  </a:schemeClr>
                </a:solidFill>
              </a:defRPr>
            </a:pPr>
            <a:endParaRPr lang="ru-RU"/>
          </a:p>
        </c:txPr>
        <c:crossAx val="84054400"/>
        <c:crosses val="autoZero"/>
        <c:crossBetween val="between"/>
      </c:valAx>
    </c:plotArea>
    <c:plotVisOnly val="1"/>
  </c:chart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effectLst/>
              </a:defRPr>
            </a:pPr>
            <a:r>
              <a:rPr lang="ru-RU" sz="2000" dirty="0">
                <a:solidFill>
                  <a:srgbClr val="FFC000"/>
                </a:solidFill>
                <a:effectLst/>
              </a:rPr>
              <a:t>Структура расходов по</a:t>
            </a:r>
            <a:r>
              <a:rPr lang="ru-RU" sz="2000" baseline="0" dirty="0">
                <a:solidFill>
                  <a:srgbClr val="FFC000"/>
                </a:solidFill>
                <a:effectLst/>
              </a:rPr>
              <a:t> разделу "Национальная экономика" в </a:t>
            </a:r>
            <a:r>
              <a:rPr lang="en-US" sz="2000" dirty="0">
                <a:solidFill>
                  <a:srgbClr val="FFC000"/>
                </a:solidFill>
                <a:effectLst/>
              </a:rPr>
              <a:t>2013</a:t>
            </a:r>
            <a:r>
              <a:rPr lang="ru-RU" sz="2000" dirty="0">
                <a:solidFill>
                  <a:srgbClr val="FFC000"/>
                </a:solidFill>
                <a:effectLst/>
              </a:rPr>
              <a:t> году</a:t>
            </a:r>
            <a:endParaRPr lang="en-US" sz="2000" dirty="0">
              <a:solidFill>
                <a:srgbClr val="FFC000"/>
              </a:solidFill>
              <a:effectLst/>
            </a:endParaRPr>
          </a:p>
        </c:rich>
      </c:tx>
    </c:title>
    <c:view3D>
      <c:rotX val="30"/>
      <c:rotY val="18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Лист10!$T$20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explosion val="5"/>
          </c:dPt>
          <c:dPt>
            <c:idx val="1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explosion val="4"/>
          </c:dPt>
          <c:dPt>
            <c:idx val="3"/>
            <c:explosion val="8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explosion val="7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227,8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028,5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693,2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Лист10!$S$21:$S$25</c:f>
              <c:strCache>
                <c:ptCount val="5"/>
                <c:pt idx="0">
                  <c:v>0402 "Топливно-энергетический комплекс" (41%)</c:v>
                </c:pt>
                <c:pt idx="1">
                  <c:v>0405 "Сельское хозяйство и рыболовство (2%)</c:v>
                </c:pt>
                <c:pt idx="2">
                  <c:v>0408 "Транспорт" (48%)</c:v>
                </c:pt>
                <c:pt idx="3">
                  <c:v>0410 "Связь и информатика" (7%)</c:v>
                </c:pt>
                <c:pt idx="4">
                  <c:v>0412 "Другие вопросы в области национальной экономики" (2%)</c:v>
                </c:pt>
              </c:strCache>
            </c:strRef>
          </c:cat>
          <c:val>
            <c:numRef>
              <c:f>Лист10!$T$21:$T$25</c:f>
              <c:numCache>
                <c:formatCode>General</c:formatCode>
                <c:ptCount val="5"/>
                <c:pt idx="0">
                  <c:v>16227.8</c:v>
                </c:pt>
                <c:pt idx="1">
                  <c:v>600</c:v>
                </c:pt>
                <c:pt idx="2">
                  <c:v>19028.5</c:v>
                </c:pt>
                <c:pt idx="3">
                  <c:v>2693.2</c:v>
                </c:pt>
                <c:pt idx="4">
                  <c:v>983.9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879932195975833"/>
          <c:y val="0.15495031700635828"/>
          <c:w val="0.32286734470691181"/>
          <c:h val="0.74813338817772956"/>
        </c:manualLayout>
      </c:layout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Жилищно-коммунальное 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хозяйство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Лист10!$AC$2</c:f>
              <c:strCache>
                <c:ptCount val="1"/>
                <c:pt idx="0">
                  <c:v>Жилищно-коммунальное хозяйство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71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955,9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049,5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100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100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Лист10!$AD$1:$AG$1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Лист10!$AD$2:$AG$2</c:f>
              <c:numCache>
                <c:formatCode>General</c:formatCode>
                <c:ptCount val="4"/>
                <c:pt idx="0">
                  <c:v>71955.899999999994</c:v>
                </c:pt>
                <c:pt idx="1">
                  <c:v>54049.5</c:v>
                </c:pt>
                <c:pt idx="2">
                  <c:v>19100</c:v>
                </c:pt>
                <c:pt idx="3">
                  <c:v>8100</c:v>
                </c:pt>
              </c:numCache>
            </c:numRef>
          </c:val>
        </c:ser>
        <c:shape val="box"/>
        <c:axId val="84211584"/>
        <c:axId val="84213120"/>
        <c:axId val="0"/>
      </c:bar3DChart>
      <c:catAx>
        <c:axId val="842115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84213120"/>
        <c:crosses val="autoZero"/>
        <c:auto val="1"/>
        <c:lblAlgn val="ctr"/>
        <c:lblOffset val="100"/>
      </c:catAx>
      <c:valAx>
        <c:axId val="842131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211584"/>
        <c:crosses val="autoZero"/>
        <c:crossBetween val="between"/>
      </c:valAx>
    </c:plotArea>
    <c:plotVisOnly val="1"/>
  </c:chart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</a:t>
            </a:r>
            <a:r>
              <a:rPr lang="ru-RU" sz="2000" baseline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расходов по разделу "Жилищно-коммунальное хозяйство" в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14843672453417991"/>
          <c:y val="5.7813944370580593E-2"/>
        </c:manualLayout>
      </c:layout>
    </c:title>
    <c:view3D>
      <c:rotX val="30"/>
      <c:rotY val="18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Лист10!$AD$20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4"/>
          <c:dPt>
            <c:idx val="0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281,5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868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900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Лист10!$AC$21:$AC$23</c:f>
              <c:strCache>
                <c:ptCount val="3"/>
                <c:pt idx="0">
                  <c:v>0501 "Жилищное хозяйство" (38%)</c:v>
                </c:pt>
                <c:pt idx="1">
                  <c:v>0502 "Коммунальное хозяйство" (59%)</c:v>
                </c:pt>
                <c:pt idx="2">
                  <c:v>0505 "Другие вопросы в области жилищно-коммунального хозяйства" (3%)</c:v>
                </c:pt>
              </c:strCache>
            </c:strRef>
          </c:cat>
          <c:val>
            <c:numRef>
              <c:f>Лист10!$AD$21:$AD$23</c:f>
              <c:numCache>
                <c:formatCode>General</c:formatCode>
                <c:ptCount val="3"/>
                <c:pt idx="0">
                  <c:v>20281.5</c:v>
                </c:pt>
                <c:pt idx="1">
                  <c:v>31868</c:v>
                </c:pt>
                <c:pt idx="2">
                  <c:v>1900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953793046137661"/>
          <c:y val="0.30323570660743376"/>
          <c:w val="0.38199649022859011"/>
          <c:h val="0.57113853240329082"/>
        </c:manualLayout>
      </c:layout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Охрана 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окружающей среды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Лист10!$AJ$2</c:f>
              <c:strCache>
                <c:ptCount val="1"/>
                <c:pt idx="0">
                  <c:v>Охрана окружающей среды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084,7</a:t>
                    </a:r>
                    <a:endParaRPr lang="en-US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</c:dLbls>
          <c:cat>
            <c:numRef>
              <c:f>Лист10!$AK$1:$AN$1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Лист10!$AK$2:$AN$2</c:f>
              <c:numCache>
                <c:formatCode>General</c:formatCode>
                <c:ptCount val="4"/>
                <c:pt idx="0">
                  <c:v>3084.7</c:v>
                </c:pt>
                <c:pt idx="1">
                  <c:v>15</c:v>
                </c:pt>
                <c:pt idx="2">
                  <c:v>10</c:v>
                </c:pt>
                <c:pt idx="3">
                  <c:v>0</c:v>
                </c:pt>
              </c:numCache>
            </c:numRef>
          </c:val>
        </c:ser>
        <c:shape val="box"/>
        <c:axId val="84299136"/>
        <c:axId val="84329600"/>
        <c:axId val="0"/>
      </c:bar3DChart>
      <c:catAx>
        <c:axId val="8429913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84329600"/>
        <c:crosses val="autoZero"/>
        <c:auto val="1"/>
        <c:lblAlgn val="ctr"/>
        <c:lblOffset val="100"/>
      </c:catAx>
      <c:valAx>
        <c:axId val="84329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299136"/>
        <c:crosses val="autoZero"/>
        <c:crossBetween val="between"/>
      </c:valAx>
    </c:plotArea>
    <c:plotVisOnly val="1"/>
  </c:chart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</a:defRPr>
            </a:pPr>
            <a:r>
              <a:rPr lang="ru-RU" sz="2000" dirty="0" smtClean="0">
                <a:solidFill>
                  <a:srgbClr val="FFC000"/>
                </a:solidFill>
              </a:rPr>
              <a:t>Расходы</a:t>
            </a:r>
            <a:r>
              <a:rPr lang="ru-RU" sz="2000" baseline="0" dirty="0" smtClean="0">
                <a:solidFill>
                  <a:srgbClr val="FFC000"/>
                </a:solidFill>
              </a:rPr>
              <a:t> по разделу </a:t>
            </a:r>
            <a:r>
              <a:rPr lang="ru-RU" sz="2000" dirty="0" smtClean="0">
                <a:solidFill>
                  <a:srgbClr val="FFC000"/>
                </a:solidFill>
              </a:rPr>
              <a:t>Образование</a:t>
            </a:r>
            <a:endParaRPr lang="ru-RU" sz="2000" dirty="0">
              <a:solidFill>
                <a:srgbClr val="FFC000"/>
              </a:solidFill>
            </a:endParaRPr>
          </a:p>
        </c:rich>
      </c:tx>
    </c:title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Лист10!$AQ$2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155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440,1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158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809,4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164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182,1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172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009,8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Лист10!$AR$1:$AU$1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Лист10!$AR$2:$AU$2</c:f>
              <c:numCache>
                <c:formatCode>General</c:formatCode>
                <c:ptCount val="4"/>
                <c:pt idx="0">
                  <c:v>155440.1</c:v>
                </c:pt>
                <c:pt idx="1">
                  <c:v>158809.4</c:v>
                </c:pt>
                <c:pt idx="2">
                  <c:v>164182.1</c:v>
                </c:pt>
                <c:pt idx="3">
                  <c:v>172009.8</c:v>
                </c:pt>
              </c:numCache>
            </c:numRef>
          </c:val>
        </c:ser>
        <c:gapWidth val="138"/>
        <c:shape val="box"/>
        <c:axId val="84362752"/>
        <c:axId val="84364288"/>
        <c:axId val="0"/>
      </c:bar3DChart>
      <c:catAx>
        <c:axId val="843627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4364288"/>
        <c:crosses val="autoZero"/>
        <c:auto val="1"/>
        <c:lblAlgn val="ctr"/>
        <c:lblOffset val="100"/>
      </c:catAx>
      <c:valAx>
        <c:axId val="843642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362752"/>
        <c:crosses val="autoZero"/>
        <c:crossBetween val="between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solidFill>
                  <a:schemeClr val="bg1"/>
                </a:solidFill>
              </a:defRPr>
            </a:pPr>
            <a:r>
              <a:rPr lang="ru-RU" sz="1800" dirty="0" smtClean="0">
                <a:solidFill>
                  <a:srgbClr val="FFC000"/>
                </a:solidFill>
              </a:rPr>
              <a:t>Проект</a:t>
            </a:r>
            <a:r>
              <a:rPr lang="ru-RU" sz="1800" baseline="0" dirty="0" smtClean="0">
                <a:solidFill>
                  <a:srgbClr val="FFC000"/>
                </a:solidFill>
              </a:rPr>
              <a:t> </a:t>
            </a:r>
            <a:r>
              <a:rPr lang="ru-RU" sz="1800" dirty="0" smtClean="0">
                <a:solidFill>
                  <a:srgbClr val="FFC000"/>
                </a:solidFill>
              </a:rPr>
              <a:t>2014 </a:t>
            </a:r>
            <a:r>
              <a:rPr lang="ru-RU" sz="1800" dirty="0">
                <a:solidFill>
                  <a:srgbClr val="FFC000"/>
                </a:solidFill>
              </a:rPr>
              <a:t>год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0708426547352733E-2"/>
          <c:y val="0.1325197073986234"/>
          <c:w val="0.53542132736763559"/>
          <c:h val="0.71002107721781382"/>
        </c:manualLayout>
      </c:layout>
      <c:pie3DChart>
        <c:varyColors val="1"/>
        <c:ser>
          <c:idx val="0"/>
          <c:order val="0"/>
          <c:tx>
            <c:strRef>
              <c:f>Лист1!$B$13</c:f>
              <c:strCache>
                <c:ptCount val="1"/>
                <c:pt idx="0">
                  <c:v>2014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6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358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290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Лист1!$A$14:$A$15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Лист1!$B$14:$B$15</c:f>
              <c:numCache>
                <c:formatCode>General</c:formatCode>
                <c:ptCount val="2"/>
                <c:pt idx="0" formatCode="#,##0.00">
                  <c:v>318563.20000000001</c:v>
                </c:pt>
                <c:pt idx="1">
                  <c:v>358290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498452133205627"/>
          <c:y val="0.16348366339967438"/>
          <c:w val="0.37885386593412429"/>
          <c:h val="0.53893113136093052"/>
        </c:manualLayout>
      </c:layout>
      <c:txPr>
        <a:bodyPr/>
        <a:lstStyle/>
        <a:p>
          <a:pPr>
            <a:defRPr sz="16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C000"/>
                </a:solidFill>
              </a:defRPr>
            </a:pPr>
            <a:r>
              <a:rPr lang="ru-RU" sz="2000" dirty="0" smtClean="0">
                <a:solidFill>
                  <a:srgbClr val="FFC000"/>
                </a:solidFill>
              </a:rPr>
              <a:t>Структура</a:t>
            </a:r>
            <a:r>
              <a:rPr lang="ru-RU" sz="2000" baseline="0" dirty="0" smtClean="0">
                <a:solidFill>
                  <a:srgbClr val="FFC000"/>
                </a:solidFill>
              </a:rPr>
              <a:t> расходов по разделу Образование в </a:t>
            </a:r>
            <a:r>
              <a:rPr lang="en-US" sz="2000" dirty="0" smtClean="0">
                <a:solidFill>
                  <a:srgbClr val="FFC000"/>
                </a:solidFill>
              </a:rPr>
              <a:t>2013</a:t>
            </a:r>
            <a:r>
              <a:rPr lang="ru-RU" sz="2000" dirty="0" smtClean="0">
                <a:solidFill>
                  <a:srgbClr val="FFC000"/>
                </a:solidFill>
              </a:rPr>
              <a:t> году</a:t>
            </a:r>
            <a:endParaRPr lang="en-US" sz="2000" dirty="0">
              <a:solidFill>
                <a:srgbClr val="FFC000"/>
              </a:solidFill>
            </a:endParaRPr>
          </a:p>
        </c:rich>
      </c:tx>
    </c:title>
    <c:view3D>
      <c:rotX val="30"/>
      <c:rotY val="21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Лист10!$AR$20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5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explosion val="3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explosion val="9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explosion val="7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059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107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921,7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134,1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13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694,6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Лист10!$AQ$21:$AQ$24</c:f>
              <c:strCache>
                <c:ptCount val="4"/>
                <c:pt idx="0">
                  <c:v>0701 "Дошкольное образование (22%)</c:v>
                </c:pt>
                <c:pt idx="1">
                  <c:v>0702 "Общее образование" (68%)</c:v>
                </c:pt>
                <c:pt idx="2">
                  <c:v>0707 "Молодежная политика и оздоровление детей" (1%)</c:v>
                </c:pt>
                <c:pt idx="3">
                  <c:v>0709 "Другие вопросы в области образования" (9%)</c:v>
                </c:pt>
              </c:strCache>
            </c:strRef>
          </c:cat>
          <c:val>
            <c:numRef>
              <c:f>Лист10!$AR$21:$AR$24</c:f>
              <c:numCache>
                <c:formatCode>General</c:formatCode>
                <c:ptCount val="4"/>
                <c:pt idx="0">
                  <c:v>35059</c:v>
                </c:pt>
                <c:pt idx="1">
                  <c:v>107921.7</c:v>
                </c:pt>
                <c:pt idx="2">
                  <c:v>2134.1</c:v>
                </c:pt>
                <c:pt idx="3">
                  <c:v>13694.6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389528652668417"/>
          <c:y val="0.24483583760984001"/>
          <c:w val="0.34892596237970608"/>
          <c:h val="0.61913295423631676"/>
        </c:manualLayout>
      </c:layout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Культура</a:t>
            </a: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Лист10!$AW$2</c:f>
              <c:strCache>
                <c:ptCount val="1"/>
                <c:pt idx="0">
                  <c:v>Культура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640,4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355,5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556,2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114,2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Лист10!$AX$1:$BA$1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Лист10!$AX$2:$BA$2</c:f>
              <c:numCache>
                <c:formatCode>General</c:formatCode>
                <c:ptCount val="4"/>
                <c:pt idx="0">
                  <c:v>28640.400000000001</c:v>
                </c:pt>
                <c:pt idx="1">
                  <c:v>30355.5</c:v>
                </c:pt>
                <c:pt idx="2">
                  <c:v>26556.2</c:v>
                </c:pt>
                <c:pt idx="3">
                  <c:v>28114.2</c:v>
                </c:pt>
              </c:numCache>
            </c:numRef>
          </c:val>
        </c:ser>
        <c:shape val="box"/>
        <c:axId val="84450688"/>
        <c:axId val="84464768"/>
        <c:axId val="0"/>
      </c:bar3DChart>
      <c:catAx>
        <c:axId val="844506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84464768"/>
        <c:crosses val="autoZero"/>
        <c:auto val="1"/>
        <c:lblAlgn val="ctr"/>
        <c:lblOffset val="100"/>
      </c:catAx>
      <c:valAx>
        <c:axId val="844647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450688"/>
        <c:crosses val="autoZero"/>
        <c:crossBetween val="between"/>
      </c:valAx>
    </c:plotArea>
    <c:plotVisOnly val="1"/>
  </c:chart>
  <c:externalData r:id="rId1"/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</a:defRPr>
            </a:pP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 разделу культура в </a:t>
            </a:r>
            <a:r>
              <a:rPr 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endParaRPr lang="en-US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rotX val="30"/>
      <c:rotY val="2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Лист10!$AX$20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8"/>
          <c:dPt>
            <c:idx val="0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3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327,4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021,3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910,8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096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Лист10!$AW$21:$AW$24</c:f>
              <c:strCache>
                <c:ptCount val="4"/>
                <c:pt idx="0">
                  <c:v>библиотеки (51%)</c:v>
                </c:pt>
                <c:pt idx="1">
                  <c:v>музеи (26%)</c:v>
                </c:pt>
                <c:pt idx="2">
                  <c:v>межбюджетные трансферты (13%)</c:v>
                </c:pt>
                <c:pt idx="3">
                  <c:v>другие вопросы в области культуры (10%)</c:v>
                </c:pt>
              </c:strCache>
            </c:strRef>
          </c:cat>
          <c:val>
            <c:numRef>
              <c:f>Лист10!$AX$21:$AX$24</c:f>
              <c:numCache>
                <c:formatCode>General</c:formatCode>
                <c:ptCount val="4"/>
                <c:pt idx="0">
                  <c:v>15327.4</c:v>
                </c:pt>
                <c:pt idx="1">
                  <c:v>8021.3</c:v>
                </c:pt>
                <c:pt idx="2">
                  <c:v>3910.8</c:v>
                </c:pt>
                <c:pt idx="3">
                  <c:v>3096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</a:t>
            </a:r>
            <a:r>
              <a:rPr lang="ru-RU" sz="2400" baseline="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Здравоохранение</a:t>
            </a:r>
            <a:endParaRPr lang="ru-RU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Лист10!$BE$2</c:f>
              <c:strCache>
                <c:ptCount val="1"/>
                <c:pt idx="0">
                  <c:v>Здравоохранение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050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230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Лист10!$BF$1:$BI$1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Лист10!$BF$2:$BI$2</c:f>
              <c:numCache>
                <c:formatCode>General</c:formatCode>
                <c:ptCount val="4"/>
                <c:pt idx="0">
                  <c:v>3050</c:v>
                </c:pt>
                <c:pt idx="1">
                  <c:v>1230</c:v>
                </c:pt>
                <c:pt idx="2">
                  <c:v>500</c:v>
                </c:pt>
                <c:pt idx="3">
                  <c:v>0</c:v>
                </c:pt>
              </c:numCache>
            </c:numRef>
          </c:val>
        </c:ser>
        <c:shape val="box"/>
        <c:axId val="84637184"/>
        <c:axId val="84638720"/>
        <c:axId val="0"/>
      </c:bar3DChart>
      <c:catAx>
        <c:axId val="846371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638720"/>
        <c:crosses val="autoZero"/>
        <c:auto val="1"/>
        <c:lblAlgn val="ctr"/>
        <c:lblOffset val="100"/>
      </c:catAx>
      <c:valAx>
        <c:axId val="846387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637184"/>
        <c:crosses val="autoZero"/>
        <c:crossBetween val="between"/>
      </c:valAx>
    </c:plotArea>
    <c:plotVisOnly val="1"/>
  </c:chart>
  <c:txPr>
    <a:bodyPr/>
    <a:lstStyle/>
    <a:p>
      <a:pPr>
        <a:defRPr b="1"/>
      </a:pPr>
      <a:endParaRPr lang="ru-RU"/>
    </a:p>
  </c:txPr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Социальная </a:t>
            </a:r>
            <a:r>
              <a:rPr lang="ru-RU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политика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Лист10!$BL$2</c:f>
              <c:strCache>
                <c:ptCount val="1"/>
                <c:pt idx="0">
                  <c:v>Социальная политика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501,9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052,8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361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42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206,3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Лист10!$BM$1:$BP$1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Лист10!$BM$2:$BP$2</c:f>
              <c:numCache>
                <c:formatCode>General</c:formatCode>
                <c:ptCount val="4"/>
                <c:pt idx="0">
                  <c:v>31501.9</c:v>
                </c:pt>
                <c:pt idx="1">
                  <c:v>35052.800000000003</c:v>
                </c:pt>
                <c:pt idx="2">
                  <c:v>38361</c:v>
                </c:pt>
                <c:pt idx="3">
                  <c:v>42206.3</c:v>
                </c:pt>
              </c:numCache>
            </c:numRef>
          </c:val>
        </c:ser>
        <c:shape val="box"/>
        <c:axId val="84675968"/>
        <c:axId val="84681856"/>
        <c:axId val="0"/>
      </c:bar3DChart>
      <c:catAx>
        <c:axId val="84675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681856"/>
        <c:crosses val="autoZero"/>
        <c:auto val="1"/>
        <c:lblAlgn val="ctr"/>
        <c:lblOffset val="100"/>
      </c:catAx>
      <c:valAx>
        <c:axId val="8468185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675968"/>
        <c:crosses val="autoZero"/>
        <c:crossBetween val="between"/>
      </c:valAx>
    </c:plotArea>
    <c:plotVisOnly val="1"/>
  </c:chart>
  <c:externalData r:id="rId1"/>
  <c:userShapes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 разделу Социальная</a:t>
            </a:r>
            <a:r>
              <a:rPr lang="ru-RU" sz="2000" baseline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политика в </a:t>
            </a:r>
            <a:r>
              <a:rPr lang="en-US"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endParaRPr lang="en-US" sz="200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rotX val="30"/>
      <c:rotY val="359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Лист10!$BM$19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5"/>
          <c:dPt>
            <c:idx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2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1"/>
              <c:layout>
                <c:manualLayout>
                  <c:x val="-0.14910716595535972"/>
                  <c:y val="-9.891857911119372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675,4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.13849125080046676"/>
                  <c:y val="4.14698441623887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677,4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Лист10!$BL$20:$BL$22</c:f>
              <c:strCache>
                <c:ptCount val="3"/>
                <c:pt idx="0">
                  <c:v>1001 "Пенсионное обеспечение" (2%)</c:v>
                </c:pt>
                <c:pt idx="1">
                  <c:v>1003 "Социальное обеспечение населения" (56%)</c:v>
                </c:pt>
                <c:pt idx="2">
                  <c:v>1004 "Охрана семьи и детства" (42%)</c:v>
                </c:pt>
              </c:strCache>
            </c:strRef>
          </c:cat>
          <c:val>
            <c:numRef>
              <c:f>Лист10!$BM$20:$BM$22</c:f>
              <c:numCache>
                <c:formatCode>General</c:formatCode>
                <c:ptCount val="3"/>
                <c:pt idx="0">
                  <c:v>700</c:v>
                </c:pt>
                <c:pt idx="1">
                  <c:v>19675.400000000001</c:v>
                </c:pt>
                <c:pt idx="2">
                  <c:v>14677.4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877646544181974"/>
          <c:y val="0.27077123856451224"/>
          <c:w val="0.38289020122485135"/>
          <c:h val="0.59320945247489465"/>
        </c:manualLayout>
      </c:layout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Физическая 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и спорт</a:t>
            </a:r>
          </a:p>
        </c:rich>
      </c:tx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Лист10!$BR$2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Лист10!$BS$1:$BV$1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Лист10!$BS$2:$BV$2</c:f>
              <c:numCache>
                <c:formatCode>General</c:formatCode>
                <c:ptCount val="4"/>
                <c:pt idx="0">
                  <c:v>6830.2</c:v>
                </c:pt>
                <c:pt idx="1">
                  <c:v>5486</c:v>
                </c:pt>
                <c:pt idx="2">
                  <c:v>3441</c:v>
                </c:pt>
                <c:pt idx="3">
                  <c:v>3606</c:v>
                </c:pt>
              </c:numCache>
            </c:numRef>
          </c:val>
        </c:ser>
        <c:shape val="box"/>
        <c:axId val="84780160"/>
        <c:axId val="84781696"/>
        <c:axId val="0"/>
      </c:bar3DChart>
      <c:catAx>
        <c:axId val="847801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781696"/>
        <c:crosses val="autoZero"/>
        <c:auto val="1"/>
        <c:lblAlgn val="ctr"/>
        <c:lblOffset val="100"/>
      </c:catAx>
      <c:valAx>
        <c:axId val="847816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780160"/>
        <c:crosses val="autoZero"/>
        <c:crossBetween val="between"/>
      </c:valAx>
    </c:plotArea>
    <c:plotVisOnly val="1"/>
  </c:chart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по разделу </a:t>
            </a: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Физическая культура и спорт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Лист10!$BS$19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9"/>
          <c:dPt>
            <c:idx val="0"/>
            <c:explosion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explosion val="7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>
                <c:manualLayout>
                  <c:x val="-0.1261976836779064"/>
                  <c:y val="-1.165268406792537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591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.14867588111280741"/>
                  <c:y val="-7.60056117036995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895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Лист10!$BR$20:$BR$21</c:f>
              <c:strCache>
                <c:ptCount val="2"/>
                <c:pt idx="0">
                  <c:v>1101 "Физическая культура" (47%)</c:v>
                </c:pt>
                <c:pt idx="1">
                  <c:v>1105 "Другие вопросы в области физической культуры и спорта" (53%)</c:v>
                </c:pt>
              </c:strCache>
            </c:strRef>
          </c:cat>
          <c:val>
            <c:numRef>
              <c:f>Лист10!$BS$20:$BS$21</c:f>
              <c:numCache>
                <c:formatCode>General</c:formatCode>
                <c:ptCount val="2"/>
                <c:pt idx="0">
                  <c:v>2591</c:v>
                </c:pt>
                <c:pt idx="1">
                  <c:v>2895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sz="1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по разделу Средства 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массовой информации</a:t>
            </a:r>
          </a:p>
        </c:rich>
      </c:tx>
    </c:title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Лист10!$BY$2</c:f>
              <c:strCache>
                <c:ptCount val="1"/>
                <c:pt idx="0">
                  <c:v>Средства массовой информации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558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000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180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370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Лист10!$BZ$1:$CC$1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Лист10!$BZ$2:$CC$2</c:f>
              <c:numCache>
                <c:formatCode>General</c:formatCode>
                <c:ptCount val="4"/>
                <c:pt idx="0">
                  <c:v>2558</c:v>
                </c:pt>
                <c:pt idx="1">
                  <c:v>3000</c:v>
                </c:pt>
                <c:pt idx="2">
                  <c:v>3180</c:v>
                </c:pt>
                <c:pt idx="3">
                  <c:v>3370</c:v>
                </c:pt>
              </c:numCache>
            </c:numRef>
          </c:val>
        </c:ser>
        <c:shape val="box"/>
        <c:axId val="84850944"/>
        <c:axId val="84856832"/>
        <c:axId val="0"/>
      </c:bar3DChart>
      <c:catAx>
        <c:axId val="84850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4856832"/>
        <c:crosses val="autoZero"/>
        <c:auto val="1"/>
        <c:lblAlgn val="ctr"/>
        <c:lblOffset val="100"/>
      </c:catAx>
      <c:valAx>
        <c:axId val="848568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850944"/>
        <c:crosses val="autoZero"/>
        <c:crossBetween val="between"/>
      </c:valAx>
    </c:plotArea>
    <c:plotVisOnly val="1"/>
  </c:chart>
  <c:externalData r:id="rId1"/>
  <c:userShapes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Pr>
        <a:bodyPr/>
        <a:lstStyle/>
        <a:p>
          <a:pPr>
            <a:defRPr sz="2000">
              <a:solidFill>
                <a:srgbClr val="FFC000"/>
              </a:solidFill>
            </a:defRPr>
          </a:pPr>
          <a:endParaRPr lang="ru-RU"/>
        </a:p>
      </c:txPr>
    </c:title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Лист10!$CE$2</c:f>
              <c:strCache>
                <c:ptCount val="1"/>
                <c:pt idx="0">
                  <c:v>Обслуживание государственного и муниципального долга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Лист10!$CF$1:$CI$1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Лист10!$CF$2:$CI$2</c:f>
              <c:numCache>
                <c:formatCode>General</c:formatCode>
                <c:ptCount val="4"/>
                <c:pt idx="0">
                  <c:v>0</c:v>
                </c:pt>
                <c:pt idx="1">
                  <c:v>150</c:v>
                </c:pt>
                <c:pt idx="2">
                  <c:v>675</c:v>
                </c:pt>
                <c:pt idx="3">
                  <c:v>675</c:v>
                </c:pt>
              </c:numCache>
            </c:numRef>
          </c:val>
        </c:ser>
        <c:shape val="box"/>
        <c:axId val="84926464"/>
        <c:axId val="84928000"/>
        <c:axId val="0"/>
      </c:bar3DChart>
      <c:catAx>
        <c:axId val="849264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ru-RU"/>
          </a:p>
        </c:txPr>
        <c:crossAx val="84928000"/>
        <c:crosses val="autoZero"/>
        <c:auto val="1"/>
        <c:lblAlgn val="ctr"/>
        <c:lblOffset val="100"/>
      </c:catAx>
      <c:valAx>
        <c:axId val="849280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926464"/>
        <c:crosses val="autoZero"/>
        <c:crossBetween val="between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>
                <a:solidFill>
                  <a:srgbClr val="FFC000"/>
                </a:solidFill>
              </a:defRPr>
            </a:pPr>
            <a:r>
              <a:rPr lang="ru-RU" sz="1800" dirty="0" smtClean="0">
                <a:solidFill>
                  <a:srgbClr val="FFC000"/>
                </a:solidFill>
              </a:rPr>
              <a:t>Проект 2015 </a:t>
            </a:r>
            <a:r>
              <a:rPr lang="ru-RU" sz="1800" dirty="0">
                <a:solidFill>
                  <a:srgbClr val="FFC000"/>
                </a:solidFill>
              </a:rPr>
              <a:t>год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8452380952381833E-2"/>
          <c:y val="0.15318313720068052"/>
          <c:w val="0.51785714285714257"/>
          <c:h val="0.66685803305128899"/>
        </c:manualLayout>
      </c:layout>
      <c:pie3DChart>
        <c:varyColors val="1"/>
        <c:ser>
          <c:idx val="0"/>
          <c:order val="0"/>
          <c:tx>
            <c:strRef>
              <c:f>Лист1!$B$18</c:f>
              <c:strCache>
                <c:ptCount val="1"/>
                <c:pt idx="0">
                  <c:v>2015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Pt>
            <c:idx val="0"/>
            <c:explosion val="6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633,8</a:t>
                    </a:r>
                    <a:endParaRPr lang="en-US" dirty="0"/>
                  </a:p>
                </c:rich>
              </c:tx>
              <c:showVal val="1"/>
            </c:dLbl>
            <c:delete val="1"/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</c:dLbls>
          <c:cat>
            <c:strRef>
              <c:f>Лист1!$A$19:$A$20</c:f>
              <c:strCache>
                <c:ptCount val="2"/>
                <c:pt idx="0">
                  <c:v>Общий объём доходов</c:v>
                </c:pt>
                <c:pt idx="1">
                  <c:v>Общий объём расходов</c:v>
                </c:pt>
              </c:strCache>
            </c:strRef>
          </c:cat>
          <c:val>
            <c:numRef>
              <c:f>Лист1!$B$19:$B$20</c:f>
              <c:numCache>
                <c:formatCode>General</c:formatCode>
                <c:ptCount val="2"/>
                <c:pt idx="0" formatCode="#,##0.00">
                  <c:v>314282.09999999998</c:v>
                </c:pt>
                <c:pt idx="1">
                  <c:v>359633.8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129489206099734"/>
          <c:y val="0.16348366339967438"/>
          <c:w val="0.32278471491841443"/>
          <c:h val="0.59178361429264259"/>
        </c:manualLayout>
      </c:layout>
      <c:txPr>
        <a:bodyPr/>
        <a:lstStyle/>
        <a:p>
          <a:pPr>
            <a:defRPr sz="1600" b="1">
              <a:solidFill>
                <a:schemeClr val="bg1"/>
              </a:solidFill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</a:defRPr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Межбюджетные трансферты бюджетам субъектов Российской Федерации и муниципальных образований общего характера</a:t>
            </a:r>
          </a:p>
        </c:rich>
      </c:tx>
    </c:title>
    <c:view3D>
      <c:rAngAx val="1"/>
    </c:view3D>
    <c:sideWall>
      <c:spPr>
        <a:scene3d>
          <a:camera prst="orthographicFront"/>
          <a:lightRig rig="threePt" dir="t"/>
        </a:scene3d>
        <a:sp3d>
          <a:bevelT/>
        </a:sp3d>
      </c:spPr>
    </c:sideWall>
    <c:backWall>
      <c:spPr>
        <a:scene3d>
          <a:camera prst="orthographicFront"/>
          <a:lightRig rig="threePt" dir="t"/>
        </a:scene3d>
        <a:sp3d>
          <a:bevelT/>
        </a:sp3d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Лист10!$CK$2</c:f>
              <c:strCache>
                <c:ptCount val="1"/>
                <c:pt idx="0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693,8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49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662,8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212,6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50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756,3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Лист10!$CL$1:$CO$1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Лист10!$CL$2:$CO$2</c:f>
              <c:numCache>
                <c:formatCode>General</c:formatCode>
                <c:ptCount val="4"/>
                <c:pt idx="0">
                  <c:v>56693.8</c:v>
                </c:pt>
                <c:pt idx="1">
                  <c:v>49662.8</c:v>
                </c:pt>
                <c:pt idx="2">
                  <c:v>50212.6</c:v>
                </c:pt>
                <c:pt idx="3">
                  <c:v>50756.3</c:v>
                </c:pt>
              </c:numCache>
            </c:numRef>
          </c:val>
        </c:ser>
        <c:shape val="box"/>
        <c:axId val="84965248"/>
        <c:axId val="84966784"/>
        <c:axId val="0"/>
      </c:bar3DChart>
      <c:catAx>
        <c:axId val="849652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4966784"/>
        <c:crosses val="autoZero"/>
        <c:auto val="1"/>
        <c:lblAlgn val="ctr"/>
        <c:lblOffset val="100"/>
      </c:catAx>
      <c:valAx>
        <c:axId val="84966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4965248"/>
        <c:crosses val="autoZero"/>
        <c:crossBetween val="between"/>
      </c:valAx>
    </c:plotArea>
    <c:plotVisOnly val="1"/>
  </c:chart>
  <c:externalData r:id="rId1"/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000">
                <a:solidFill>
                  <a:srgbClr val="FFC000"/>
                </a:solidFill>
              </a:defRPr>
            </a:pP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по поселениям в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r>
              <a:rPr lang="ru-RU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Лист10!$CL$19</c:f>
              <c:strCache>
                <c:ptCount val="1"/>
                <c:pt idx="0">
                  <c:v>2013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6"/>
          <c:dPt>
            <c:idx val="0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Pt>
            <c:idx val="1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348,2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314,6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Лист10!$CK$20:$CK$21</c:f>
              <c:strCache>
                <c:ptCount val="2"/>
                <c:pt idx="0">
                  <c:v>ГП Умба (83%)</c:v>
                </c:pt>
                <c:pt idx="1">
                  <c:v>СП Варзуга (17%)</c:v>
                </c:pt>
              </c:strCache>
            </c:strRef>
          </c:cat>
          <c:val>
            <c:numRef>
              <c:f>Лист10!$CL$20:$CL$21</c:f>
              <c:numCache>
                <c:formatCode>General</c:formatCode>
                <c:ptCount val="2"/>
                <c:pt idx="0">
                  <c:v>41348.199999999997</c:v>
                </c:pt>
                <c:pt idx="1">
                  <c:v>8314.6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618121172353778"/>
          <c:y val="0.25391580302988137"/>
          <c:w val="0.2335410104986877"/>
          <c:h val="0.5513403456303797"/>
        </c:manualLayout>
      </c:layout>
      <c:txPr>
        <a:bodyPr/>
        <a:lstStyle/>
        <a:p>
          <a:pPr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Лист5!$A$2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5.7098765432098825E-2"/>
                  <c:y val="2.24482612871559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715,6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4814814814814922E-2"/>
                  <c:y val="2.24482612871559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625,8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2530864197530909E-2"/>
                  <c:y val="2.24482612871559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320,7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6.3271604938271706E-2"/>
                  <c:y val="2.244826128715595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31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596,3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Лист5!$B$2:$E$2</c:f>
              <c:numCache>
                <c:formatCode>General</c:formatCode>
                <c:ptCount val="4"/>
                <c:pt idx="0">
                  <c:v>25715.599999999973</c:v>
                </c:pt>
                <c:pt idx="1">
                  <c:v>29625.8</c:v>
                </c:pt>
                <c:pt idx="2">
                  <c:v>30320.7</c:v>
                </c:pt>
                <c:pt idx="3">
                  <c:v>31596.3</c:v>
                </c:pt>
              </c:numCache>
            </c:numRef>
          </c:val>
        </c:ser>
        <c:ser>
          <c:idx val="1"/>
          <c:order val="1"/>
          <c:tx>
            <c:strRef>
              <c:f>Лист5!$A$3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6.0185185185185147E-2"/>
                  <c:y val="-5.612065321789079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571,9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018518518518514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279,1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6.7901234567901286E-2"/>
                  <c:y val="-1.12241306435779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902,6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6.0185185185185147E-2"/>
                  <c:y val="-8.418097982683470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901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Лист5!$B$3:$E$3</c:f>
              <c:numCache>
                <c:formatCode>General</c:formatCode>
                <c:ptCount val="4"/>
                <c:pt idx="0">
                  <c:v>2571.9</c:v>
                </c:pt>
                <c:pt idx="1">
                  <c:v>2279.1</c:v>
                </c:pt>
                <c:pt idx="2">
                  <c:v>1902.6</c:v>
                </c:pt>
                <c:pt idx="3">
                  <c:v>1901</c:v>
                </c:pt>
              </c:numCache>
            </c:numRef>
          </c:val>
        </c:ser>
        <c:ser>
          <c:idx val="2"/>
          <c:order val="2"/>
          <c:tx>
            <c:strRef>
              <c:f>Лист5!$A$4</c:f>
              <c:strCache>
                <c:ptCount val="1"/>
                <c:pt idx="0">
                  <c:v>Безвозмездные поступления,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414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932,4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333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512,2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286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339,9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280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784,8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Лист5!$B$1:$E$1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Лист5!$B$4:$E$4</c:f>
              <c:numCache>
                <c:formatCode>General</c:formatCode>
                <c:ptCount val="4"/>
                <c:pt idx="0">
                  <c:v>414932.4</c:v>
                </c:pt>
                <c:pt idx="1">
                  <c:v>333512.2</c:v>
                </c:pt>
                <c:pt idx="2">
                  <c:v>286339.90000000002</c:v>
                </c:pt>
                <c:pt idx="3">
                  <c:v>280784.8</c:v>
                </c:pt>
              </c:numCache>
            </c:numRef>
          </c:val>
        </c:ser>
        <c:shape val="cylinder"/>
        <c:axId val="81278464"/>
        <c:axId val="81280000"/>
        <c:axId val="0"/>
      </c:bar3DChart>
      <c:catAx>
        <c:axId val="812784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1280000"/>
        <c:crosses val="autoZero"/>
        <c:auto val="1"/>
        <c:lblAlgn val="ctr"/>
        <c:lblOffset val="100"/>
      </c:catAx>
      <c:valAx>
        <c:axId val="812800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1278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230400019442065"/>
          <c:y val="0.21377351074235471"/>
          <c:w val="0.26843674054632016"/>
          <c:h val="0.47424161443652918"/>
        </c:manualLayout>
      </c:layout>
      <c:txPr>
        <a:bodyPr/>
        <a:lstStyle/>
        <a:p>
          <a:pPr>
            <a:defRPr sz="16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90"/>
      <c:perspective val="30"/>
    </c:view3D>
    <c:plotArea>
      <c:layout>
        <c:manualLayout>
          <c:layoutTarget val="inner"/>
          <c:xMode val="edge"/>
          <c:yMode val="edge"/>
          <c:x val="5.9372378769596383E-2"/>
          <c:y val="9.8055256706114827E-2"/>
          <c:w val="0.55913812270635299"/>
          <c:h val="0.81912747517328099"/>
        </c:manualLayout>
      </c:layout>
      <c:pie3DChart>
        <c:varyColors val="1"/>
        <c:ser>
          <c:idx val="0"/>
          <c:order val="0"/>
          <c:tx>
            <c:strRef>
              <c:f>Лист2!$E$2</c:f>
              <c:strCache>
                <c:ptCount val="1"/>
                <c:pt idx="0">
                  <c:v>2013 год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explosion val="16"/>
          <c:dPt>
            <c:idx val="0"/>
            <c:explosion val="3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explosion val="1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spPr>
              <a:solidFill>
                <a:schemeClr val="accent4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7.1170205501420558E-2"/>
                  <c:y val="-0.156510540608639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625,8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279,1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5.583614077468705E-2"/>
                  <c:y val="0.1534727415981102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512,2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showVal val="1"/>
            </c:dLbl>
            <c:dLbl>
              <c:idx val="4"/>
              <c:showVal val="1"/>
            </c:dLbl>
            <c:delete val="1"/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</c:dLbls>
          <c:cat>
            <c:strRef>
              <c:f>Лист2!$A$5:$A$8</c:f>
              <c:strCache>
                <c:ptCount val="4"/>
                <c:pt idx="0">
                  <c:v>Налоговые доходы (8%)</c:v>
                </c:pt>
                <c:pt idx="1">
                  <c:v>Неналоговые доходы (1%)</c:v>
                </c:pt>
                <c:pt idx="2">
                  <c:v>Безвозмездные поступления, (91%)</c:v>
                </c:pt>
                <c:pt idx="3">
                  <c:v>иные безвозмездные поступления (0%)</c:v>
                </c:pt>
              </c:strCache>
            </c:strRef>
          </c:cat>
          <c:val>
            <c:numRef>
              <c:f>Лист2!$E$5:$E$8</c:f>
              <c:numCache>
                <c:formatCode>General</c:formatCode>
                <c:ptCount val="4"/>
                <c:pt idx="0">
                  <c:v>29625.8</c:v>
                </c:pt>
                <c:pt idx="1">
                  <c:v>2279.1</c:v>
                </c:pt>
                <c:pt idx="2">
                  <c:v>333512.2</c:v>
                </c:pt>
                <c:pt idx="3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651377736198814"/>
          <c:y val="4.6357848885910505E-2"/>
          <c:w val="0.31468534255000302"/>
          <c:h val="0.9355643044619355"/>
        </c:manualLayout>
      </c:layout>
      <c:txPr>
        <a:bodyPr/>
        <a:lstStyle/>
        <a:p>
          <a:pPr rtl="0">
            <a:defRPr sz="1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 </a:t>
            </a:r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0.12673840769903771"/>
          <c:y val="0.20869240303295444"/>
          <c:w val="0.84270603674541256"/>
          <c:h val="0.65482210557013765"/>
        </c:manualLayout>
      </c:layout>
      <c:bar3DChart>
        <c:barDir val="col"/>
        <c:grouping val="stacked"/>
        <c:ser>
          <c:idx val="0"/>
          <c:order val="0"/>
          <c:tx>
            <c:strRef>
              <c:f>Лист4!$A$2</c:f>
              <c:strCache>
                <c:ptCount val="1"/>
                <c:pt idx="0">
                  <c:v>Налоговые доходы - всего</c:v>
                </c:pt>
              </c:strCache>
            </c:strRef>
          </c:tx>
          <c:spPr>
            <a:solidFill>
              <a:srgbClr val="00B05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 prstMaterial="metal"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25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715,6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625,8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30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320,7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-3.0864197530864525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596,3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strRef>
              <c:f>Лист4!$B$1:$E$1</c:f>
              <c:strCache>
                <c:ptCount val="4"/>
                <c:pt idx="0">
                  <c:v>2012 год</c:v>
                </c:pt>
                <c:pt idx="1">
                  <c:v>2013 год</c:v>
                </c:pt>
                <c:pt idx="2">
                  <c:v>2014 год</c:v>
                </c:pt>
                <c:pt idx="3">
                  <c:v>2015 год</c:v>
                </c:pt>
              </c:strCache>
            </c:strRef>
          </c:cat>
          <c:val>
            <c:numRef>
              <c:f>Лист4!$B$2:$E$2</c:f>
              <c:numCache>
                <c:formatCode>General</c:formatCode>
                <c:ptCount val="4"/>
                <c:pt idx="0">
                  <c:v>25715.599999999897</c:v>
                </c:pt>
                <c:pt idx="1">
                  <c:v>29625.8</c:v>
                </c:pt>
                <c:pt idx="2">
                  <c:v>30320.7</c:v>
                </c:pt>
                <c:pt idx="3">
                  <c:v>31596.3</c:v>
                </c:pt>
              </c:numCache>
            </c:numRef>
          </c:val>
        </c:ser>
        <c:gapWidth val="106"/>
        <c:shape val="box"/>
        <c:axId val="82996224"/>
        <c:axId val="83002112"/>
        <c:axId val="0"/>
      </c:bar3DChart>
      <c:catAx>
        <c:axId val="82996224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3002112"/>
        <c:crosses val="autoZero"/>
        <c:auto val="1"/>
        <c:lblAlgn val="ctr"/>
        <c:lblOffset val="100"/>
      </c:catAx>
      <c:valAx>
        <c:axId val="830021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pPr>
            <a:endParaRPr lang="ru-RU"/>
          </a:p>
        </c:txPr>
        <c:crossAx val="82996224"/>
        <c:crosses val="autoZero"/>
        <c:crossBetween val="between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7.9411707965904924E-2"/>
          <c:y val="2.7777777777778335E-2"/>
        </c:manualLayout>
      </c:layout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ru-RU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Лист6!$A$2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flood" dir="t"/>
            </a:scene3d>
            <a:sp3d prstMaterial="matte">
              <a:bevelT w="152400" h="50800" prst="softRound"/>
            </a:sp3d>
          </c:spPr>
          <c:dLbls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Лист6!$B$1:$E$1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Лист6!$B$2:$E$2</c:f>
              <c:numCache>
                <c:formatCode>General</c:formatCode>
                <c:ptCount val="4"/>
                <c:pt idx="0">
                  <c:v>23</c:v>
                </c:pt>
                <c:pt idx="1">
                  <c:v>24</c:v>
                </c:pt>
                <c:pt idx="2">
                  <c:v>25</c:v>
                </c:pt>
                <c:pt idx="3">
                  <c:v>26</c:v>
                </c:pt>
              </c:numCache>
            </c:numRef>
          </c:val>
        </c:ser>
        <c:gapWidth val="65"/>
        <c:overlap val="100"/>
        <c:axId val="83104512"/>
        <c:axId val="83106048"/>
      </c:barChart>
      <c:catAx>
        <c:axId val="831045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chemeClr val="bg1"/>
                </a:solidFill>
              </a:defRPr>
            </a:pPr>
            <a:endParaRPr lang="ru-RU"/>
          </a:p>
        </c:txPr>
        <c:crossAx val="83106048"/>
        <c:crosses val="autoZero"/>
        <c:auto val="1"/>
        <c:lblAlgn val="ctr"/>
        <c:lblOffset val="100"/>
      </c:catAx>
      <c:valAx>
        <c:axId val="83106048"/>
        <c:scaling>
          <c:orientation val="minMax"/>
        </c:scaling>
        <c:axPos val="l"/>
        <c:majorGridlines/>
        <c:numFmt formatCode="General" sourceLinked="1"/>
        <c:tickLblPos val="low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104512"/>
        <c:crosses val="autoZero"/>
        <c:crossBetween val="between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5838188976377954"/>
          <c:y val="2.7777848475516981E-2"/>
        </c:manualLayout>
      </c:layout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ru-RU"/>
        </a:p>
      </c:txPr>
    </c:title>
    <c:plotArea>
      <c:layout/>
      <c:barChart>
        <c:barDir val="col"/>
        <c:grouping val="stacked"/>
        <c:ser>
          <c:idx val="0"/>
          <c:order val="0"/>
          <c:tx>
            <c:strRef>
              <c:f>Лист6!$G$2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chemeClr val="accent4"/>
            </a:solidFill>
            <a:scene3d>
              <a:camera prst="orthographicFront"/>
              <a:lightRig rig="flood" dir="t"/>
            </a:scene3d>
            <a:sp3d>
              <a:bevelT w="152400" h="50800" prst="softRound"/>
            </a:sp3d>
          </c:spPr>
          <c:dLbls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</c:dLbls>
          <c:cat>
            <c:numRef>
              <c:f>Лист6!$H$1:$K$1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Лист6!$H$2:$K$2</c:f>
              <c:numCache>
                <c:formatCode>General</c:formatCode>
                <c:ptCount val="4"/>
                <c:pt idx="0">
                  <c:v>2.2000000000000002</c:v>
                </c:pt>
                <c:pt idx="1">
                  <c:v>4.9000000000000004</c:v>
                </c:pt>
                <c:pt idx="2">
                  <c:v>4.5999999999999996</c:v>
                </c:pt>
                <c:pt idx="3">
                  <c:v>4.9000000000000004</c:v>
                </c:pt>
              </c:numCache>
            </c:numRef>
          </c:val>
        </c:ser>
        <c:gapWidth val="75"/>
        <c:overlap val="100"/>
        <c:axId val="83142528"/>
        <c:axId val="83144064"/>
      </c:barChart>
      <c:catAx>
        <c:axId val="831425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83144064"/>
        <c:crosses val="autoZero"/>
        <c:auto val="1"/>
        <c:lblAlgn val="ctr"/>
        <c:lblOffset val="100"/>
      </c:catAx>
      <c:valAx>
        <c:axId val="83144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83142528"/>
        <c:crosses val="autoZero"/>
        <c:crossBetween val="between"/>
      </c:valAx>
    </c:plotArea>
    <c:plotVisOnly val="1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F7F667-9739-434A-85F1-649D907E2F87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F11468FD-0B24-4A1D-9716-6FF553A6BE5A}">
      <dgm:prSet custT="1"/>
      <dgm:spPr/>
      <dgm:t>
        <a:bodyPr/>
        <a:lstStyle/>
        <a:p>
          <a:pPr rtl="0"/>
          <a:r>
            <a:rPr lang="ru-RU" sz="1800" b="1" dirty="0" smtClean="0"/>
            <a:t>индексация расходов на формирование фондов оплаты труда работников муниципальных учреждений в размере 5,5 % с 1 октября 2013 по отношению к 2012 году, на 4 % в 2014 году и в 2015 году по отношению к 2013 и 2014 годам соответственно;</a:t>
          </a:r>
          <a:endParaRPr lang="ru-RU" sz="1800" b="1" dirty="0"/>
        </a:p>
      </dgm:t>
    </dgm:pt>
    <dgm:pt modelId="{75F3DD22-CD2D-4FC0-AA63-CF42D91EB201}" type="parTrans" cxnId="{9F734707-ACB0-4B6E-877E-78BD538E6BA0}">
      <dgm:prSet/>
      <dgm:spPr/>
      <dgm:t>
        <a:bodyPr/>
        <a:lstStyle/>
        <a:p>
          <a:endParaRPr lang="ru-RU"/>
        </a:p>
      </dgm:t>
    </dgm:pt>
    <dgm:pt modelId="{486F1EAF-3E37-46B7-A091-E7FCD53A0EF1}" type="sibTrans" cxnId="{9F734707-ACB0-4B6E-877E-78BD538E6BA0}">
      <dgm:prSet/>
      <dgm:spPr/>
      <dgm:t>
        <a:bodyPr/>
        <a:lstStyle/>
        <a:p>
          <a:endParaRPr lang="ru-RU"/>
        </a:p>
      </dgm:t>
    </dgm:pt>
    <dgm:pt modelId="{08F6B2AD-52BF-4F8C-B861-683909C9275F}">
      <dgm:prSet custT="1"/>
      <dgm:spPr/>
      <dgm:t>
        <a:bodyPr/>
        <a:lstStyle/>
        <a:p>
          <a:pPr rtl="0"/>
          <a:r>
            <a:rPr lang="ru-RU" sz="1800" b="1" dirty="0" smtClean="0"/>
            <a:t>индексация условий оплаты труда (денежного содержания, заработной платы) лиц, замещающих муниципальные должности, должности муниципальной службы, заработной платы работников органов местного самоуправления, занимающих должности, не являющиеся должностями муниципальной службы на 5,5 % с 1 октября 2013 года по отношению к 2012 году;</a:t>
          </a:r>
          <a:endParaRPr lang="ru-RU" sz="1800" b="1" dirty="0"/>
        </a:p>
      </dgm:t>
    </dgm:pt>
    <dgm:pt modelId="{CC2E72E8-C668-4C34-82FB-049105803A70}" type="parTrans" cxnId="{442B79E7-599C-467E-9AC0-76B166018CC8}">
      <dgm:prSet/>
      <dgm:spPr/>
      <dgm:t>
        <a:bodyPr/>
        <a:lstStyle/>
        <a:p>
          <a:endParaRPr lang="ru-RU"/>
        </a:p>
      </dgm:t>
    </dgm:pt>
    <dgm:pt modelId="{6FA09EEF-BF44-4FDA-B813-02BABE24BCBF}" type="sibTrans" cxnId="{442B79E7-599C-467E-9AC0-76B166018CC8}">
      <dgm:prSet/>
      <dgm:spPr/>
      <dgm:t>
        <a:bodyPr/>
        <a:lstStyle/>
        <a:p>
          <a:endParaRPr lang="ru-RU"/>
        </a:p>
      </dgm:t>
    </dgm:pt>
    <dgm:pt modelId="{E1B4177F-8737-444A-9522-0705A65B0F5A}">
      <dgm:prSet custT="1"/>
      <dgm:spPr/>
      <dgm:t>
        <a:bodyPr/>
        <a:lstStyle/>
        <a:p>
          <a:pPr rtl="0"/>
          <a:r>
            <a:rPr lang="ru-RU" sz="1800" b="1" dirty="0" smtClean="0"/>
            <a:t>установление  начислений  на  выплаты  по  оплате  труда  в  2013, 2014 и 2015  годах  в размере 30,2 %;</a:t>
          </a:r>
          <a:endParaRPr lang="ru-RU" sz="1800" b="1" dirty="0"/>
        </a:p>
      </dgm:t>
    </dgm:pt>
    <dgm:pt modelId="{DB62A009-F808-4196-8BA5-8F3B7FBC1F36}" type="parTrans" cxnId="{835BA451-9210-46F3-B971-59271ADF3CAC}">
      <dgm:prSet/>
      <dgm:spPr/>
      <dgm:t>
        <a:bodyPr/>
        <a:lstStyle/>
        <a:p>
          <a:endParaRPr lang="ru-RU"/>
        </a:p>
      </dgm:t>
    </dgm:pt>
    <dgm:pt modelId="{CA9EC1CA-253C-4B36-8E1C-7B5D519FE262}" type="sibTrans" cxnId="{835BA451-9210-46F3-B971-59271ADF3CAC}">
      <dgm:prSet/>
      <dgm:spPr/>
      <dgm:t>
        <a:bodyPr/>
        <a:lstStyle/>
        <a:p>
          <a:endParaRPr lang="ru-RU"/>
        </a:p>
      </dgm:t>
    </dgm:pt>
    <dgm:pt modelId="{7AF55C6A-9F3A-462E-AAA0-526342E34914}">
      <dgm:prSet custT="1"/>
      <dgm:spPr/>
      <dgm:t>
        <a:bodyPr/>
        <a:lstStyle/>
        <a:p>
          <a:pPr rtl="0"/>
          <a:r>
            <a:rPr lang="ru-RU" sz="1800" b="1" dirty="0" smtClean="0"/>
            <a:t>индексация расходов на оплату коммунальных услуг на  10,5 %  в 2013 году, на 10 % в 2014 году, на 10,5 % в 2015 году.</a:t>
          </a:r>
          <a:endParaRPr lang="ru-RU" sz="1800" b="1" dirty="0"/>
        </a:p>
      </dgm:t>
    </dgm:pt>
    <dgm:pt modelId="{AC23030C-E761-43B1-A41E-4A2EAFEDF5F9}" type="parTrans" cxnId="{A27B5473-D6A3-4D37-A8D5-27298C8B6CCC}">
      <dgm:prSet/>
      <dgm:spPr/>
      <dgm:t>
        <a:bodyPr/>
        <a:lstStyle/>
        <a:p>
          <a:endParaRPr lang="ru-RU"/>
        </a:p>
      </dgm:t>
    </dgm:pt>
    <dgm:pt modelId="{98817415-9B57-4646-8124-7D9457FAEB05}" type="sibTrans" cxnId="{A27B5473-D6A3-4D37-A8D5-27298C8B6CCC}">
      <dgm:prSet/>
      <dgm:spPr/>
      <dgm:t>
        <a:bodyPr/>
        <a:lstStyle/>
        <a:p>
          <a:endParaRPr lang="ru-RU"/>
        </a:p>
      </dgm:t>
    </dgm:pt>
    <dgm:pt modelId="{DB76A0C0-F38C-42E2-9F6B-5D067E4EA03E}" type="pres">
      <dgm:prSet presAssocID="{06F7F667-9739-434A-85F1-649D907E2F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E43AF2-21FC-4673-8FBA-B87A4910B1DD}" type="pres">
      <dgm:prSet presAssocID="{F11468FD-0B24-4A1D-9716-6FF553A6BE5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3F31BE-ED1B-46F6-B4C0-5878E7E109D3}" type="pres">
      <dgm:prSet presAssocID="{486F1EAF-3E37-46B7-A091-E7FCD53A0EF1}" presName="spacer" presStyleCnt="0"/>
      <dgm:spPr/>
    </dgm:pt>
    <dgm:pt modelId="{8ABD2D3C-006F-46FA-82C4-C010FD07897E}" type="pres">
      <dgm:prSet presAssocID="{08F6B2AD-52BF-4F8C-B861-683909C9275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B3224-090E-4AB1-8ABB-2300456623DF}" type="pres">
      <dgm:prSet presAssocID="{6FA09EEF-BF44-4FDA-B813-02BABE24BCBF}" presName="spacer" presStyleCnt="0"/>
      <dgm:spPr/>
    </dgm:pt>
    <dgm:pt modelId="{3C471686-F5F0-4918-8A0B-7B311E2DD7BD}" type="pres">
      <dgm:prSet presAssocID="{E1B4177F-8737-444A-9522-0705A65B0F5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0974D-3C70-4E48-B72B-FE6FB41EB1D7}" type="pres">
      <dgm:prSet presAssocID="{CA9EC1CA-253C-4B36-8E1C-7B5D519FE262}" presName="spacer" presStyleCnt="0"/>
      <dgm:spPr/>
    </dgm:pt>
    <dgm:pt modelId="{652A5FD6-3CEA-4CE2-BC63-B93C4133DCDB}" type="pres">
      <dgm:prSet presAssocID="{7AF55C6A-9F3A-462E-AAA0-526342E3491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83CE29-CECB-4C93-9264-6AD46884EEF3}" type="presOf" srcId="{08F6B2AD-52BF-4F8C-B861-683909C9275F}" destId="{8ABD2D3C-006F-46FA-82C4-C010FD07897E}" srcOrd="0" destOrd="0" presId="urn:microsoft.com/office/officeart/2005/8/layout/vList2"/>
    <dgm:cxn modelId="{BAD5DBFB-A51F-4385-BE11-1C3F5FAE13EC}" type="presOf" srcId="{7AF55C6A-9F3A-462E-AAA0-526342E34914}" destId="{652A5FD6-3CEA-4CE2-BC63-B93C4133DCDB}" srcOrd="0" destOrd="0" presId="urn:microsoft.com/office/officeart/2005/8/layout/vList2"/>
    <dgm:cxn modelId="{9F734707-ACB0-4B6E-877E-78BD538E6BA0}" srcId="{06F7F667-9739-434A-85F1-649D907E2F87}" destId="{F11468FD-0B24-4A1D-9716-6FF553A6BE5A}" srcOrd="0" destOrd="0" parTransId="{75F3DD22-CD2D-4FC0-AA63-CF42D91EB201}" sibTransId="{486F1EAF-3E37-46B7-A091-E7FCD53A0EF1}"/>
    <dgm:cxn modelId="{A27B5473-D6A3-4D37-A8D5-27298C8B6CCC}" srcId="{06F7F667-9739-434A-85F1-649D907E2F87}" destId="{7AF55C6A-9F3A-462E-AAA0-526342E34914}" srcOrd="3" destOrd="0" parTransId="{AC23030C-E761-43B1-A41E-4A2EAFEDF5F9}" sibTransId="{98817415-9B57-4646-8124-7D9457FAEB05}"/>
    <dgm:cxn modelId="{835BA451-9210-46F3-B971-59271ADF3CAC}" srcId="{06F7F667-9739-434A-85F1-649D907E2F87}" destId="{E1B4177F-8737-444A-9522-0705A65B0F5A}" srcOrd="2" destOrd="0" parTransId="{DB62A009-F808-4196-8BA5-8F3B7FBC1F36}" sibTransId="{CA9EC1CA-253C-4B36-8E1C-7B5D519FE262}"/>
    <dgm:cxn modelId="{28BB745E-C002-4051-A63C-D54BFE6F005B}" type="presOf" srcId="{06F7F667-9739-434A-85F1-649D907E2F87}" destId="{DB76A0C0-F38C-42E2-9F6B-5D067E4EA03E}" srcOrd="0" destOrd="0" presId="urn:microsoft.com/office/officeart/2005/8/layout/vList2"/>
    <dgm:cxn modelId="{442B79E7-599C-467E-9AC0-76B166018CC8}" srcId="{06F7F667-9739-434A-85F1-649D907E2F87}" destId="{08F6B2AD-52BF-4F8C-B861-683909C9275F}" srcOrd="1" destOrd="0" parTransId="{CC2E72E8-C668-4C34-82FB-049105803A70}" sibTransId="{6FA09EEF-BF44-4FDA-B813-02BABE24BCBF}"/>
    <dgm:cxn modelId="{29743DD0-93CE-48A6-BBE9-E92D706A0ADF}" type="presOf" srcId="{E1B4177F-8737-444A-9522-0705A65B0F5A}" destId="{3C471686-F5F0-4918-8A0B-7B311E2DD7BD}" srcOrd="0" destOrd="0" presId="urn:microsoft.com/office/officeart/2005/8/layout/vList2"/>
    <dgm:cxn modelId="{FE7CAB3B-78BD-4BA5-BFED-6E8D7A053C61}" type="presOf" srcId="{F11468FD-0B24-4A1D-9716-6FF553A6BE5A}" destId="{6CE43AF2-21FC-4673-8FBA-B87A4910B1DD}" srcOrd="0" destOrd="0" presId="urn:microsoft.com/office/officeart/2005/8/layout/vList2"/>
    <dgm:cxn modelId="{65A7E084-A671-4B5C-A92D-BDDD6649878D}" type="presParOf" srcId="{DB76A0C0-F38C-42E2-9F6B-5D067E4EA03E}" destId="{6CE43AF2-21FC-4673-8FBA-B87A4910B1DD}" srcOrd="0" destOrd="0" presId="urn:microsoft.com/office/officeart/2005/8/layout/vList2"/>
    <dgm:cxn modelId="{CBECE161-5BC0-4CC8-98B4-C1E1558CEC11}" type="presParOf" srcId="{DB76A0C0-F38C-42E2-9F6B-5D067E4EA03E}" destId="{6E3F31BE-ED1B-46F6-B4C0-5878E7E109D3}" srcOrd="1" destOrd="0" presId="urn:microsoft.com/office/officeart/2005/8/layout/vList2"/>
    <dgm:cxn modelId="{A86D0222-FEA7-49F6-9901-13D8DA08028D}" type="presParOf" srcId="{DB76A0C0-F38C-42E2-9F6B-5D067E4EA03E}" destId="{8ABD2D3C-006F-46FA-82C4-C010FD07897E}" srcOrd="2" destOrd="0" presId="urn:microsoft.com/office/officeart/2005/8/layout/vList2"/>
    <dgm:cxn modelId="{933AEDB6-95BD-4A81-B061-B527A6B1036C}" type="presParOf" srcId="{DB76A0C0-F38C-42E2-9F6B-5D067E4EA03E}" destId="{0CAB3224-090E-4AB1-8ABB-2300456623DF}" srcOrd="3" destOrd="0" presId="urn:microsoft.com/office/officeart/2005/8/layout/vList2"/>
    <dgm:cxn modelId="{DD9AB567-401C-46F3-A255-6AFAAF6A6E36}" type="presParOf" srcId="{DB76A0C0-F38C-42E2-9F6B-5D067E4EA03E}" destId="{3C471686-F5F0-4918-8A0B-7B311E2DD7BD}" srcOrd="4" destOrd="0" presId="urn:microsoft.com/office/officeart/2005/8/layout/vList2"/>
    <dgm:cxn modelId="{ABDFF40B-5709-4171-B5EB-477B661D476F}" type="presParOf" srcId="{DB76A0C0-F38C-42E2-9F6B-5D067E4EA03E}" destId="{B000974D-3C70-4E48-B72B-FE6FB41EB1D7}" srcOrd="5" destOrd="0" presId="urn:microsoft.com/office/officeart/2005/8/layout/vList2"/>
    <dgm:cxn modelId="{2F2663D6-20C8-46F0-B82A-D4BED573F22F}" type="presParOf" srcId="{DB76A0C0-F38C-42E2-9F6B-5D067E4EA03E}" destId="{652A5FD6-3CEA-4CE2-BC63-B93C4133DCD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29FD15-1D24-4FE6-A960-728E83E39471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5E4333C-F899-4496-898F-030D978AA913}">
      <dgm:prSet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rtl="0"/>
          <a:r>
            <a:rPr lang="ru-RU" sz="2000" b="1" dirty="0" smtClean="0"/>
            <a:t>Расходы  бюджета за счет собственных средств (налоговые, неналоговые, дотации) сформированы в рамках 8 долгосрочных и 17 ведомственных целевых программ, в соответствии :</a:t>
          </a:r>
          <a:endParaRPr lang="ru-RU" sz="2000" b="1" dirty="0"/>
        </a:p>
      </dgm:t>
    </dgm:pt>
    <dgm:pt modelId="{1E3B7730-9822-4503-A3F6-E4C27AB5F849}" type="parTrans" cxnId="{C6FBAAE8-B7E7-4F35-8CF4-CD2C276F0BFE}">
      <dgm:prSet/>
      <dgm:spPr/>
      <dgm:t>
        <a:bodyPr/>
        <a:lstStyle/>
        <a:p>
          <a:endParaRPr lang="ru-RU"/>
        </a:p>
      </dgm:t>
    </dgm:pt>
    <dgm:pt modelId="{AFA72799-F7AB-4E6D-AF9C-B1F84030C315}" type="sibTrans" cxnId="{C6FBAAE8-B7E7-4F35-8CF4-CD2C276F0BFE}">
      <dgm:prSet/>
      <dgm:spPr/>
      <dgm:t>
        <a:bodyPr/>
        <a:lstStyle/>
        <a:p>
          <a:endParaRPr lang="ru-RU"/>
        </a:p>
      </dgm:t>
    </dgm:pt>
    <dgm:pt modelId="{D9AD700A-E46D-447A-988C-22A478AD4E03}">
      <dgm:prSet custT="1"/>
      <dgm:spPr/>
      <dgm:t>
        <a:bodyPr/>
        <a:lstStyle/>
        <a:p>
          <a:pPr rtl="0"/>
          <a:r>
            <a:rPr lang="ru-RU" sz="1800" dirty="0" smtClean="0"/>
            <a:t>с Бюджетным посланием Президента Российской Федерации о бюджетной политике в 2013-2015 годах</a:t>
          </a:r>
          <a:endParaRPr lang="ru-RU" sz="1800" dirty="0"/>
        </a:p>
      </dgm:t>
    </dgm:pt>
    <dgm:pt modelId="{EECF58D0-6E73-48F2-B9F3-DAF746B91ECD}" type="parTrans" cxnId="{61E30566-F7F0-457D-9D5D-82BA08A9F596}">
      <dgm:prSet/>
      <dgm:spPr/>
      <dgm:t>
        <a:bodyPr/>
        <a:lstStyle/>
        <a:p>
          <a:endParaRPr lang="ru-RU"/>
        </a:p>
      </dgm:t>
    </dgm:pt>
    <dgm:pt modelId="{E741482C-95D8-4174-813C-5C4DE042FDE8}" type="sibTrans" cxnId="{61E30566-F7F0-457D-9D5D-82BA08A9F596}">
      <dgm:prSet/>
      <dgm:spPr/>
      <dgm:t>
        <a:bodyPr/>
        <a:lstStyle/>
        <a:p>
          <a:endParaRPr lang="ru-RU"/>
        </a:p>
      </dgm:t>
    </dgm:pt>
    <dgm:pt modelId="{CAF8B2AF-686C-462D-8375-3A9B0D2C2FBE}" type="pres">
      <dgm:prSet presAssocID="{1B29FD15-1D24-4FE6-A960-728E83E3947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D7DE3E-EF36-4F53-B8DB-80B1CBDC2079}" type="pres">
      <dgm:prSet presAssocID="{85E4333C-F899-4496-898F-030D978AA91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242BF-C39A-4094-8A37-E50B901A6A01}" type="pres">
      <dgm:prSet presAssocID="{AFA72799-F7AB-4E6D-AF9C-B1F84030C315}" presName="spacer" presStyleCnt="0"/>
      <dgm:spPr/>
    </dgm:pt>
    <dgm:pt modelId="{2BE5A8C3-FE6F-4598-9546-6369D15EF2A8}" type="pres">
      <dgm:prSet presAssocID="{D9AD700A-E46D-447A-988C-22A478AD4E0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E30566-F7F0-457D-9D5D-82BA08A9F596}" srcId="{1B29FD15-1D24-4FE6-A960-728E83E39471}" destId="{D9AD700A-E46D-447A-988C-22A478AD4E03}" srcOrd="1" destOrd="0" parTransId="{EECF58D0-6E73-48F2-B9F3-DAF746B91ECD}" sibTransId="{E741482C-95D8-4174-813C-5C4DE042FDE8}"/>
    <dgm:cxn modelId="{C6FBAAE8-B7E7-4F35-8CF4-CD2C276F0BFE}" srcId="{1B29FD15-1D24-4FE6-A960-728E83E39471}" destId="{85E4333C-F899-4496-898F-030D978AA913}" srcOrd="0" destOrd="0" parTransId="{1E3B7730-9822-4503-A3F6-E4C27AB5F849}" sibTransId="{AFA72799-F7AB-4E6D-AF9C-B1F84030C315}"/>
    <dgm:cxn modelId="{3AD9ECF8-9CA8-4DDF-BEFE-956B85AB65CF}" type="presOf" srcId="{1B29FD15-1D24-4FE6-A960-728E83E39471}" destId="{CAF8B2AF-686C-462D-8375-3A9B0D2C2FBE}" srcOrd="0" destOrd="0" presId="urn:microsoft.com/office/officeart/2005/8/layout/vList2"/>
    <dgm:cxn modelId="{498ACE24-75CB-4A0B-8514-67072551238F}" type="presOf" srcId="{D9AD700A-E46D-447A-988C-22A478AD4E03}" destId="{2BE5A8C3-FE6F-4598-9546-6369D15EF2A8}" srcOrd="0" destOrd="0" presId="urn:microsoft.com/office/officeart/2005/8/layout/vList2"/>
    <dgm:cxn modelId="{0E0A6D36-3BBC-4296-9F73-A6BC29E204BE}" type="presOf" srcId="{85E4333C-F899-4496-898F-030D978AA913}" destId="{57D7DE3E-EF36-4F53-B8DB-80B1CBDC2079}" srcOrd="0" destOrd="0" presId="urn:microsoft.com/office/officeart/2005/8/layout/vList2"/>
    <dgm:cxn modelId="{2CEFE29D-E0C1-4A0E-8E87-D728B75D87AB}" type="presParOf" srcId="{CAF8B2AF-686C-462D-8375-3A9B0D2C2FBE}" destId="{57D7DE3E-EF36-4F53-B8DB-80B1CBDC2079}" srcOrd="0" destOrd="0" presId="urn:microsoft.com/office/officeart/2005/8/layout/vList2"/>
    <dgm:cxn modelId="{ECBCCC23-4C21-4330-9F1B-2ADCD0BC4B5A}" type="presParOf" srcId="{CAF8B2AF-686C-462D-8375-3A9B0D2C2FBE}" destId="{FB8242BF-C39A-4094-8A37-E50B901A6A01}" srcOrd="1" destOrd="0" presId="urn:microsoft.com/office/officeart/2005/8/layout/vList2"/>
    <dgm:cxn modelId="{22A13270-7FAE-42A3-82FA-EE3F06E72B13}" type="presParOf" srcId="{CAF8B2AF-686C-462D-8375-3A9B0D2C2FBE}" destId="{2BE5A8C3-FE6F-4598-9546-6369D15EF2A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64656B-6A06-4CCB-BCAE-F7A4CD5AE165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46A5E98E-5299-4FB7-BC1A-E78FF4CB9DF9}">
      <dgm:prSet custT="1"/>
      <dgm:spPr/>
      <dgm:t>
        <a:bodyPr/>
        <a:lstStyle/>
        <a:p>
          <a:pPr rtl="0"/>
          <a:r>
            <a:rPr lang="ru-RU" sz="1800" b="0" dirty="0" smtClean="0"/>
            <a:t>«В целях повышения эффективности расходования бюджетных средств на финансирование отраслей экономики и социальной сферы необходимо стимулировать дальнейший переход к формированию бюджетов программно-целевыми методами.»</a:t>
          </a:r>
          <a:endParaRPr lang="ru-RU" sz="1800" b="0" dirty="0"/>
        </a:p>
      </dgm:t>
    </dgm:pt>
    <dgm:pt modelId="{2D58CB74-8CD1-41C4-AD2F-45C2FCB8DADB}" type="parTrans" cxnId="{0A06CA69-ADDE-4FA7-ACA7-DC0269A8A4AA}">
      <dgm:prSet/>
      <dgm:spPr/>
      <dgm:t>
        <a:bodyPr/>
        <a:lstStyle/>
        <a:p>
          <a:endParaRPr lang="ru-RU"/>
        </a:p>
      </dgm:t>
    </dgm:pt>
    <dgm:pt modelId="{292AE5D7-677F-48CA-BEDB-87CBB16DBDEE}" type="sibTrans" cxnId="{0A06CA69-ADDE-4FA7-ACA7-DC0269A8A4AA}">
      <dgm:prSet/>
      <dgm:spPr/>
      <dgm:t>
        <a:bodyPr/>
        <a:lstStyle/>
        <a:p>
          <a:endParaRPr lang="ru-RU"/>
        </a:p>
      </dgm:t>
    </dgm:pt>
    <dgm:pt modelId="{8CF29D3C-C6EE-4047-B015-8E3882DB327D}" type="pres">
      <dgm:prSet presAssocID="{6D64656B-6A06-4CCB-BCAE-F7A4CD5AE1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03BF02-53DA-4EC5-A182-8764C2141D16}" type="pres">
      <dgm:prSet presAssocID="{46A5E98E-5299-4FB7-BC1A-E78FF4CB9DF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7DD9B0-5D64-4E4C-8F9A-993D3BC50432}" type="presOf" srcId="{46A5E98E-5299-4FB7-BC1A-E78FF4CB9DF9}" destId="{2D03BF02-53DA-4EC5-A182-8764C2141D16}" srcOrd="0" destOrd="0" presId="urn:microsoft.com/office/officeart/2005/8/layout/vList2"/>
    <dgm:cxn modelId="{0A06CA69-ADDE-4FA7-ACA7-DC0269A8A4AA}" srcId="{6D64656B-6A06-4CCB-BCAE-F7A4CD5AE165}" destId="{46A5E98E-5299-4FB7-BC1A-E78FF4CB9DF9}" srcOrd="0" destOrd="0" parTransId="{2D58CB74-8CD1-41C4-AD2F-45C2FCB8DADB}" sibTransId="{292AE5D7-677F-48CA-BEDB-87CBB16DBDEE}"/>
    <dgm:cxn modelId="{25273355-7E4E-4904-9FBD-4F2A4F7E5323}" type="presOf" srcId="{6D64656B-6A06-4CCB-BCAE-F7A4CD5AE165}" destId="{8CF29D3C-C6EE-4047-B015-8E3882DB327D}" srcOrd="0" destOrd="0" presId="urn:microsoft.com/office/officeart/2005/8/layout/vList2"/>
    <dgm:cxn modelId="{59549E45-7833-45B0-A61E-E4519FCEFC7D}" type="presParOf" srcId="{8CF29D3C-C6EE-4047-B015-8E3882DB327D}" destId="{2D03BF02-53DA-4EC5-A182-8764C2141D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AE2AC6-2A31-4660-85BA-9F7D8A6D1C7D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4C3DD918-0D60-4F33-9C56-BF1A6A1A3EE6}">
      <dgm:prSet custT="1"/>
      <dgm:spPr/>
      <dgm:t>
        <a:bodyPr/>
        <a:lstStyle/>
        <a:p>
          <a:pPr rtl="0"/>
          <a:r>
            <a:rPr lang="ru-RU" sz="1800" dirty="0" smtClean="0"/>
            <a:t>Основными направлениями бюджетной и налоговой политики в Мурманской области на 2013 год и на плановый период 2014 и 2015 годов</a:t>
          </a:r>
          <a:endParaRPr lang="ru-RU" sz="1800" dirty="0"/>
        </a:p>
      </dgm:t>
    </dgm:pt>
    <dgm:pt modelId="{69B04F1B-BAD5-491E-8661-C8709F09ED30}" type="parTrans" cxnId="{6CB47CC3-D5E1-4AE4-ADB6-381F0FC8B68C}">
      <dgm:prSet/>
      <dgm:spPr/>
      <dgm:t>
        <a:bodyPr/>
        <a:lstStyle/>
        <a:p>
          <a:endParaRPr lang="ru-RU"/>
        </a:p>
      </dgm:t>
    </dgm:pt>
    <dgm:pt modelId="{B50D4354-C60E-440E-97D6-2D5BF7A1C419}" type="sibTrans" cxnId="{6CB47CC3-D5E1-4AE4-ADB6-381F0FC8B68C}">
      <dgm:prSet/>
      <dgm:spPr/>
      <dgm:t>
        <a:bodyPr/>
        <a:lstStyle/>
        <a:p>
          <a:endParaRPr lang="ru-RU"/>
        </a:p>
      </dgm:t>
    </dgm:pt>
    <dgm:pt modelId="{709480C1-55CE-43AD-9CA6-3A2299C30E66}" type="pres">
      <dgm:prSet presAssocID="{4EAE2AC6-2A31-4660-85BA-9F7D8A6D1C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299BC8-B4D5-4AEB-9D93-BCB9CDD2BC7B}" type="pres">
      <dgm:prSet presAssocID="{4C3DD918-0D60-4F33-9C56-BF1A6A1A3EE6}" presName="parentText" presStyleLbl="node1" presStyleIdx="0" presStyleCnt="1" custLinFactNeighborX="2521" custLinFactNeighborY="-53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B47CC3-D5E1-4AE4-ADB6-381F0FC8B68C}" srcId="{4EAE2AC6-2A31-4660-85BA-9F7D8A6D1C7D}" destId="{4C3DD918-0D60-4F33-9C56-BF1A6A1A3EE6}" srcOrd="0" destOrd="0" parTransId="{69B04F1B-BAD5-491E-8661-C8709F09ED30}" sibTransId="{B50D4354-C60E-440E-97D6-2D5BF7A1C419}"/>
    <dgm:cxn modelId="{1BAEF054-9A17-435C-A59B-3D89DC96C11C}" type="presOf" srcId="{4EAE2AC6-2A31-4660-85BA-9F7D8A6D1C7D}" destId="{709480C1-55CE-43AD-9CA6-3A2299C30E66}" srcOrd="0" destOrd="0" presId="urn:microsoft.com/office/officeart/2005/8/layout/vList2"/>
    <dgm:cxn modelId="{48CEF1CB-D6C1-4F9D-B5B1-FA6441C4F5BA}" type="presOf" srcId="{4C3DD918-0D60-4F33-9C56-BF1A6A1A3EE6}" destId="{A8299BC8-B4D5-4AEB-9D93-BCB9CDD2BC7B}" srcOrd="0" destOrd="0" presId="urn:microsoft.com/office/officeart/2005/8/layout/vList2"/>
    <dgm:cxn modelId="{6FD608E5-C006-4681-B612-0E0DAE1F6F33}" type="presParOf" srcId="{709480C1-55CE-43AD-9CA6-3A2299C30E66}" destId="{A8299BC8-B4D5-4AEB-9D93-BCB9CDD2BC7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9F7F5BC-C671-4FCC-8C27-FB6554D9427B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E478993-732B-4A47-9EEE-8709688C2E76}">
      <dgm:prSet custT="1"/>
      <dgm:spPr/>
      <dgm:t>
        <a:bodyPr/>
        <a:lstStyle/>
        <a:p>
          <a:pPr rtl="0"/>
          <a:r>
            <a:rPr lang="ru-RU" sz="1800" dirty="0" smtClean="0"/>
            <a:t>Мероприятиями по внедрению программно-целевых принципов повышения эффективности бюджетных расходов с последующим переходом к формированию и утверждению программного бюджета Терского района</a:t>
          </a:r>
          <a:endParaRPr lang="ru-RU" sz="1800" dirty="0"/>
        </a:p>
      </dgm:t>
    </dgm:pt>
    <dgm:pt modelId="{AF62F65A-4147-403A-B2DD-91721A5BF739}" type="parTrans" cxnId="{5D02089D-FDA6-4DBD-8E20-DDEFBD7B6B6B}">
      <dgm:prSet/>
      <dgm:spPr/>
      <dgm:t>
        <a:bodyPr/>
        <a:lstStyle/>
        <a:p>
          <a:endParaRPr lang="ru-RU"/>
        </a:p>
      </dgm:t>
    </dgm:pt>
    <dgm:pt modelId="{25B8E6C5-BDC2-43E9-B97A-B73CFEFCA461}" type="sibTrans" cxnId="{5D02089D-FDA6-4DBD-8E20-DDEFBD7B6B6B}">
      <dgm:prSet/>
      <dgm:spPr/>
      <dgm:t>
        <a:bodyPr/>
        <a:lstStyle/>
        <a:p>
          <a:endParaRPr lang="ru-RU"/>
        </a:p>
      </dgm:t>
    </dgm:pt>
    <dgm:pt modelId="{F9090B57-8A51-44A5-8F57-C57ADA849FA8}" type="pres">
      <dgm:prSet presAssocID="{19F7F5BC-C671-4FCC-8C27-FB6554D942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CE609F-0227-43DA-9BC0-59C52C341FA9}" type="pres">
      <dgm:prSet presAssocID="{CE478993-732B-4A47-9EEE-8709688C2E7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EA845E-1228-4895-9400-257241E37169}" type="presOf" srcId="{19F7F5BC-C671-4FCC-8C27-FB6554D9427B}" destId="{F9090B57-8A51-44A5-8F57-C57ADA849FA8}" srcOrd="0" destOrd="0" presId="urn:microsoft.com/office/officeart/2005/8/layout/vList2"/>
    <dgm:cxn modelId="{5BD99654-BF9F-48ED-A199-AC9E37FCDCD3}" type="presOf" srcId="{CE478993-732B-4A47-9EEE-8709688C2E76}" destId="{2ECE609F-0227-43DA-9BC0-59C52C341FA9}" srcOrd="0" destOrd="0" presId="urn:microsoft.com/office/officeart/2005/8/layout/vList2"/>
    <dgm:cxn modelId="{5D02089D-FDA6-4DBD-8E20-DDEFBD7B6B6B}" srcId="{19F7F5BC-C671-4FCC-8C27-FB6554D9427B}" destId="{CE478993-732B-4A47-9EEE-8709688C2E76}" srcOrd="0" destOrd="0" parTransId="{AF62F65A-4147-403A-B2DD-91721A5BF739}" sibTransId="{25B8E6C5-BDC2-43E9-B97A-B73CFEFCA461}"/>
    <dgm:cxn modelId="{AF36D4E8-CA73-4768-818A-9B6071E7F07C}" type="presParOf" srcId="{F9090B57-8A51-44A5-8F57-C57ADA849FA8}" destId="{2ECE609F-0227-43DA-9BC0-59C52C341FA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E43AF2-21FC-4673-8FBA-B87A4910B1DD}">
      <dsp:nvSpPr>
        <dsp:cNvPr id="0" name=""/>
        <dsp:cNvSpPr/>
      </dsp:nvSpPr>
      <dsp:spPr>
        <a:xfrm>
          <a:off x="0" y="2177"/>
          <a:ext cx="9144000" cy="124055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индексация расходов на формирование фондов оплаты труда работников муниципальных учреждений в размере 5,5 % с 1 октября 2013 по отношению к 2012 году, на 4 % в 2014 году и в 2015 году по отношению к 2013 и 2014 годам соответственно;</a:t>
          </a:r>
          <a:endParaRPr lang="ru-RU" sz="1800" b="1" kern="1200" dirty="0"/>
        </a:p>
      </dsp:txBody>
      <dsp:txXfrm>
        <a:off x="0" y="2177"/>
        <a:ext cx="9144000" cy="1240554"/>
      </dsp:txXfrm>
    </dsp:sp>
    <dsp:sp modelId="{8ABD2D3C-006F-46FA-82C4-C010FD07897E}">
      <dsp:nvSpPr>
        <dsp:cNvPr id="0" name=""/>
        <dsp:cNvSpPr/>
      </dsp:nvSpPr>
      <dsp:spPr>
        <a:xfrm>
          <a:off x="0" y="1254094"/>
          <a:ext cx="9144000" cy="1240554"/>
        </a:xfrm>
        <a:prstGeom prst="round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tint val="50000"/>
                <a:satMod val="300000"/>
              </a:schemeClr>
            </a:gs>
            <a:gs pos="35000">
              <a:schemeClr val="accent3">
                <a:hueOff val="3750088"/>
                <a:satOff val="-5627"/>
                <a:lumOff val="-915"/>
                <a:alphaOff val="0"/>
                <a:tint val="37000"/>
                <a:satMod val="30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индексация условий оплаты труда (денежного содержания, заработной платы) лиц, замещающих муниципальные должности, должности муниципальной службы, заработной платы работников органов местного самоуправления, занимающих должности, не являющиеся должностями муниципальной службы на 5,5 % с 1 октября 2013 года по отношению к 2012 году;</a:t>
          </a:r>
          <a:endParaRPr lang="ru-RU" sz="1800" b="1" kern="1200" dirty="0"/>
        </a:p>
      </dsp:txBody>
      <dsp:txXfrm>
        <a:off x="0" y="1254094"/>
        <a:ext cx="9144000" cy="1240554"/>
      </dsp:txXfrm>
    </dsp:sp>
    <dsp:sp modelId="{3C471686-F5F0-4918-8A0B-7B311E2DD7BD}">
      <dsp:nvSpPr>
        <dsp:cNvPr id="0" name=""/>
        <dsp:cNvSpPr/>
      </dsp:nvSpPr>
      <dsp:spPr>
        <a:xfrm>
          <a:off x="0" y="2506011"/>
          <a:ext cx="9144000" cy="1240554"/>
        </a:xfrm>
        <a:prstGeom prst="round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tint val="50000"/>
                <a:satMod val="300000"/>
              </a:schemeClr>
            </a:gs>
            <a:gs pos="35000">
              <a:schemeClr val="accent3">
                <a:hueOff val="7500176"/>
                <a:satOff val="-11253"/>
                <a:lumOff val="-1830"/>
                <a:alphaOff val="0"/>
                <a:tint val="37000"/>
                <a:satMod val="30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установление  начислений  на  выплаты  по  оплате  труда  в  2013, 2014 и 2015  годах  в размере 30,2 %;</a:t>
          </a:r>
          <a:endParaRPr lang="ru-RU" sz="1800" b="1" kern="1200" dirty="0"/>
        </a:p>
      </dsp:txBody>
      <dsp:txXfrm>
        <a:off x="0" y="2506011"/>
        <a:ext cx="9144000" cy="1240554"/>
      </dsp:txXfrm>
    </dsp:sp>
    <dsp:sp modelId="{652A5FD6-3CEA-4CE2-BC63-B93C4133DCDB}">
      <dsp:nvSpPr>
        <dsp:cNvPr id="0" name=""/>
        <dsp:cNvSpPr/>
      </dsp:nvSpPr>
      <dsp:spPr>
        <a:xfrm>
          <a:off x="0" y="3757927"/>
          <a:ext cx="9144000" cy="1240554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индексация расходов на оплату коммунальных услуг на  10,5 %  в 2013 году, на 10 % в 2014 году, на 10,5 % в 2015 году.</a:t>
          </a:r>
          <a:endParaRPr lang="ru-RU" sz="1800" b="1" kern="1200" dirty="0"/>
        </a:p>
      </dsp:txBody>
      <dsp:txXfrm>
        <a:off x="0" y="3757927"/>
        <a:ext cx="9144000" cy="12405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D7DE3E-EF36-4F53-B8DB-80B1CBDC2079}">
      <dsp:nvSpPr>
        <dsp:cNvPr id="0" name=""/>
        <dsp:cNvSpPr/>
      </dsp:nvSpPr>
      <dsp:spPr>
        <a:xfrm>
          <a:off x="0" y="972"/>
          <a:ext cx="8572559" cy="7797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Расходы  бюджета за счет собственных средств (налоговые, неналоговые, дотации) сформированы в рамках 8 долгосрочных и 17 ведомственных целевых программ, в соответствии :</a:t>
          </a:r>
          <a:endParaRPr lang="ru-RU" sz="2000" b="1" kern="1200" dirty="0"/>
        </a:p>
      </dsp:txBody>
      <dsp:txXfrm>
        <a:off x="0" y="972"/>
        <a:ext cx="8572559" cy="779741"/>
      </dsp:txXfrm>
    </dsp:sp>
    <dsp:sp modelId="{2BE5A8C3-FE6F-4598-9546-6369D15EF2A8}">
      <dsp:nvSpPr>
        <dsp:cNvPr id="0" name=""/>
        <dsp:cNvSpPr/>
      </dsp:nvSpPr>
      <dsp:spPr>
        <a:xfrm>
          <a:off x="0" y="790922"/>
          <a:ext cx="8572559" cy="779741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tint val="50000"/>
                <a:satMod val="300000"/>
              </a:schemeClr>
            </a:gs>
            <a:gs pos="35000">
              <a:schemeClr val="accent3">
                <a:hueOff val="11250264"/>
                <a:satOff val="-16880"/>
                <a:lumOff val="-2745"/>
                <a:alphaOff val="0"/>
                <a:tint val="37000"/>
                <a:satMod val="30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 Бюджетным посланием Президента Российской Федерации о бюджетной политике в 2013-2015 годах</a:t>
          </a:r>
          <a:endParaRPr lang="ru-RU" sz="1800" kern="1200" dirty="0"/>
        </a:p>
      </dsp:txBody>
      <dsp:txXfrm>
        <a:off x="0" y="790922"/>
        <a:ext cx="8572559" cy="7797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03BF02-53DA-4EC5-A182-8764C2141D16}">
      <dsp:nvSpPr>
        <dsp:cNvPr id="0" name=""/>
        <dsp:cNvSpPr/>
      </dsp:nvSpPr>
      <dsp:spPr>
        <a:xfrm>
          <a:off x="0" y="149181"/>
          <a:ext cx="5643602" cy="15590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/>
            <a:t>«В целях повышения эффективности расходования бюджетных средств на финансирование отраслей экономики и социальной сферы необходимо стимулировать дальнейший переход к формированию бюджетов программно-целевыми методами.»</a:t>
          </a:r>
          <a:endParaRPr lang="ru-RU" sz="1800" b="0" kern="1200" dirty="0"/>
        </a:p>
      </dsp:txBody>
      <dsp:txXfrm>
        <a:off x="0" y="149181"/>
        <a:ext cx="5643602" cy="155902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8299BC8-B4D5-4AEB-9D93-BCB9CDD2BC7B}">
      <dsp:nvSpPr>
        <dsp:cNvPr id="0" name=""/>
        <dsp:cNvSpPr/>
      </dsp:nvSpPr>
      <dsp:spPr>
        <a:xfrm>
          <a:off x="0" y="0"/>
          <a:ext cx="8572559" cy="64609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Основными направлениями бюджетной и налоговой политики в Мурманской области на 2013 год и на плановый период 2014 и 2015 годов</a:t>
          </a:r>
          <a:endParaRPr lang="ru-RU" sz="1800" kern="1200" dirty="0"/>
        </a:p>
      </dsp:txBody>
      <dsp:txXfrm>
        <a:off x="0" y="0"/>
        <a:ext cx="8572559" cy="64609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CE609F-0227-43DA-9BC0-59C52C341FA9}">
      <dsp:nvSpPr>
        <dsp:cNvPr id="0" name=""/>
        <dsp:cNvSpPr/>
      </dsp:nvSpPr>
      <dsp:spPr>
        <a:xfrm>
          <a:off x="0" y="326"/>
          <a:ext cx="8643998" cy="92267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Мероприятиями по внедрению программно-целевых принципов повышения эффективности бюджетных расходов с последующим переходом к формированию и утверждению программного бюджета Терского района</a:t>
          </a:r>
          <a:endParaRPr lang="ru-RU" sz="1800" kern="1200" dirty="0"/>
        </a:p>
      </dsp:txBody>
      <dsp:txXfrm>
        <a:off x="0" y="326"/>
        <a:ext cx="8643998" cy="922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0.10613</cdr:x>
      <cdr:y>0.76471</cdr:y>
    </cdr:from>
    <cdr:to>
      <cdr:x>0.86675</cdr:x>
      <cdr:y>0.91176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8628" y="1857388"/>
          <a:ext cx="307183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bg1"/>
              </a:solidFill>
            </a:rPr>
            <a:t>Дефицит – 854,9 тыс. руб.</a:t>
          </a:r>
          <a:endParaRPr lang="ru-RU" sz="1400" b="1" dirty="0">
            <a:solidFill>
              <a:schemeClr val="bg1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0.86459</cdr:x>
      <cdr:y>0.05682</cdr:y>
    </cdr:from>
    <cdr:to>
      <cdr:x>0.95833</cdr:x>
      <cdr:y>0.38542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15196" y="257164"/>
          <a:ext cx="771476" cy="1487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тыс.руб.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0.82083</cdr:x>
      <cdr:y>0.21528</cdr:y>
    </cdr:from>
    <cdr:to>
      <cdr:x>1</cdr:x>
      <cdr:y>0.53472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53376" y="609012"/>
          <a:ext cx="1190358" cy="903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тыс.руб.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0.82708</cdr:x>
      <cdr:y>0.21528</cdr:y>
    </cdr:from>
    <cdr:to>
      <cdr:x>1</cdr:x>
      <cdr:y>0.54514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94900" y="584409"/>
          <a:ext cx="1148834" cy="895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 руб.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0.8125</cdr:x>
      <cdr:y>0.21528</cdr:y>
    </cdr:from>
    <cdr:to>
      <cdr:x>1</cdr:x>
      <cdr:y>0.60764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14750" y="590549"/>
          <a:ext cx="857250" cy="1076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тыс.руб.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0.89344</cdr:x>
      <cdr:y>0.08163</cdr:y>
    </cdr:from>
    <cdr:to>
      <cdr:x>1</cdr:x>
      <cdr:y>0.51389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786742" y="285751"/>
          <a:ext cx="928694" cy="1513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тыс.руб.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0.13281</cdr:x>
      <cdr:y>0.06173</cdr:y>
    </cdr:from>
    <cdr:to>
      <cdr:x>0.22656</cdr:x>
      <cdr:y>0.14815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4413" y="357190"/>
          <a:ext cx="857256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414 932,4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0.25</cdr:x>
      <cdr:y>0.19753</cdr:y>
    </cdr:from>
    <cdr:to>
      <cdr:x>0.35156</cdr:x>
      <cdr:y>0.30864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5983" y="1143008"/>
          <a:ext cx="928694" cy="642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333 512,2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0.375</cdr:x>
      <cdr:y>0.28395</cdr:y>
    </cdr:from>
    <cdr:to>
      <cdr:x>0.48437</cdr:x>
      <cdr:y>0.35803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28991" y="1643074"/>
          <a:ext cx="100013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286 339,9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0.50781</cdr:x>
      <cdr:y>0.2963</cdr:y>
    </cdr:from>
    <cdr:to>
      <cdr:x>0.61719</cdr:x>
      <cdr:y>0.38272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643437" y="1714512"/>
          <a:ext cx="1000132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280 784,8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0.87327</cdr:x>
      <cdr:y>0</cdr:y>
    </cdr:from>
    <cdr:to>
      <cdr:x>1</cdr:x>
      <cdr:y>0.48264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86663" y="0"/>
          <a:ext cx="1042937" cy="22326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тыс.руб.</a:t>
          </a: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0.88119</cdr:x>
      <cdr:y>0.07018</cdr:y>
    </cdr:from>
    <cdr:to>
      <cdr:x>1</cdr:x>
      <cdr:y>0.17544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7996" y="285771"/>
          <a:ext cx="857242" cy="428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0.87912</cdr:x>
      <cdr:y>0.07663</cdr:y>
    </cdr:from>
    <cdr:to>
      <cdr:x>1</cdr:x>
      <cdr:y>0.16923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08283" y="355829"/>
          <a:ext cx="949897" cy="4299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0.90099</cdr:x>
      <cdr:y>0.15555</cdr:y>
    </cdr:from>
    <cdr:to>
      <cdr:x>1</cdr:x>
      <cdr:y>0.33333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38653" y="500042"/>
          <a:ext cx="905347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0.08726</cdr:x>
      <cdr:y>0.73988</cdr:y>
    </cdr:from>
    <cdr:to>
      <cdr:x>0.74175</cdr:x>
      <cdr:y>0.91329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2428" y="1828800"/>
          <a:ext cx="264320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bg1"/>
              </a:solidFill>
            </a:rPr>
            <a:t>Дефицит – 43 528,8 тыс. руб.</a:t>
          </a:r>
          <a:endParaRPr lang="ru-RU" sz="1400" b="1" dirty="0">
            <a:solidFill>
              <a:schemeClr val="bg1"/>
            </a:solidFill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0.86517</cdr:x>
      <cdr:y>0.10417</cdr:y>
    </cdr:from>
    <cdr:to>
      <cdr:x>1</cdr:x>
      <cdr:y>0.23438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00735" y="285759"/>
          <a:ext cx="857247" cy="3571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>
                  <a:lumMod val="95000"/>
                </a:schemeClr>
              </a:solidFill>
            </a:rPr>
            <a:t>Тыс. руб.</a:t>
          </a:r>
          <a:endParaRPr lang="ru-RU" sz="1100" b="1" dirty="0">
            <a:solidFill>
              <a:schemeClr val="bg1">
                <a:lumMod val="95000"/>
              </a:schemeClr>
            </a:solidFill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0.88282</cdr:x>
      <cdr:y>0.09091</cdr:y>
    </cdr:from>
    <cdr:to>
      <cdr:x>1</cdr:x>
      <cdr:y>0.22727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72462" y="285751"/>
          <a:ext cx="1071538" cy="428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0.87619</cdr:x>
      <cdr:y>0.05</cdr:y>
    </cdr:from>
    <cdr:to>
      <cdr:x>1</cdr:x>
      <cdr:y>0.21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72296" y="285752"/>
          <a:ext cx="928694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0.74219</cdr:x>
      <cdr:y>0.13824</cdr:y>
    </cdr:from>
    <cdr:to>
      <cdr:x>0.83594</cdr:x>
      <cdr:y>0.27649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86578" y="428604"/>
          <a:ext cx="85725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0.72656</cdr:x>
      <cdr:y>0.16279</cdr:y>
    </cdr:from>
    <cdr:to>
      <cdr:x>0.83594</cdr:x>
      <cdr:y>0.46046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43702" y="500066"/>
          <a:ext cx="100013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chemeClr val="bg1"/>
              </a:solidFill>
            </a:rPr>
            <a:t>Тыс. руб.</a:t>
          </a:r>
          <a:endParaRPr lang="ru-RU" sz="1200" b="1" dirty="0">
            <a:solidFill>
              <a:schemeClr val="bg1"/>
            </a:solidFill>
          </a:endParaRP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0.8932</cdr:x>
      <cdr:y>0.06452</cdr:y>
    </cdr:from>
    <cdr:to>
      <cdr:x>1</cdr:x>
      <cdr:y>0.12903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72267" y="285769"/>
          <a:ext cx="785847" cy="285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0.89844</cdr:x>
      <cdr:y>0.10417</cdr:y>
    </cdr:from>
    <cdr:to>
      <cdr:x>1</cdr:x>
      <cdr:y>0.23912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15338" y="342316"/>
          <a:ext cx="928662" cy="443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0.85714</cdr:x>
      <cdr:y>0.1</cdr:y>
    </cdr:from>
    <cdr:to>
      <cdr:x>1</cdr:x>
      <cdr:y>0.445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14908" y="285752"/>
          <a:ext cx="785818" cy="9858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0.90625</cdr:x>
      <cdr:y>0.09756</cdr:y>
    </cdr:from>
    <cdr:to>
      <cdr:x>1</cdr:x>
      <cdr:y>0.21739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86776" y="320594"/>
          <a:ext cx="857224" cy="3937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0.90625</cdr:x>
      <cdr:y>0.07843</cdr:y>
    </cdr:from>
    <cdr:to>
      <cdr:x>1</cdr:x>
      <cdr:y>0.17647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86776" y="285752"/>
          <a:ext cx="85722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0.03356</cdr:x>
      <cdr:y>0.75676</cdr:y>
    </cdr:from>
    <cdr:to>
      <cdr:x>0.68792</cdr:x>
      <cdr:y>0.91892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876" y="2000264"/>
          <a:ext cx="278608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bg1"/>
              </a:solidFill>
            </a:rPr>
            <a:t>Дефицит  - 39 726,8 тыс. руб.</a:t>
          </a:r>
          <a:endParaRPr lang="ru-RU" sz="1400" b="1" dirty="0">
            <a:solidFill>
              <a:schemeClr val="bg1"/>
            </a:solidFill>
          </a:endParaRP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0.90625</cdr:x>
      <cdr:y>0.17777</cdr:y>
    </cdr:from>
    <cdr:to>
      <cdr:x>1</cdr:x>
      <cdr:y>0.31111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86776" y="571480"/>
          <a:ext cx="85722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Тыс.руб.</a:t>
          </a:r>
          <a:endParaRPr lang="ru-RU" sz="1100" b="1" dirty="0">
            <a:solidFill>
              <a:schemeClr val="bg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0.06696</cdr:x>
      <cdr:y>0.79755</cdr:y>
    </cdr:from>
    <cdr:to>
      <cdr:x>0.6663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52" y="1857388"/>
          <a:ext cx="2557474" cy="471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bg1"/>
              </a:solidFill>
            </a:rPr>
            <a:t>Дефицит – 45 351,7 тыс. руб.</a:t>
          </a:r>
          <a:endParaRPr lang="ru-RU" sz="1400" b="1" dirty="0">
            <a:solidFill>
              <a:schemeClr val="bg1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0.10937</cdr:x>
      <cdr:y>0.03571</cdr:y>
    </cdr:from>
    <cdr:to>
      <cdr:x>0.20312</cdr:x>
      <cdr:y>0.09524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0100" y="214314"/>
          <a:ext cx="85725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443 219,9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0.82986</cdr:x>
      <cdr:y>0.00947</cdr:y>
    </cdr:from>
    <cdr:to>
      <cdr:x>0.96007</cdr:x>
      <cdr:y>0.10417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829445" y="42851"/>
          <a:ext cx="1071570" cy="428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100" b="1" dirty="0">
              <a:solidFill>
                <a:schemeClr val="bg1"/>
              </a:solidFill>
            </a:rPr>
            <a:t>тыс. руб</a:t>
          </a:r>
          <a:r>
            <a:rPr lang="ru-RU" sz="1100" b="1" dirty="0"/>
            <a:t>.</a:t>
          </a:r>
        </a:p>
      </cdr:txBody>
    </cdr:sp>
  </cdr:relSizeAnchor>
  <cdr:relSizeAnchor xmlns:cdr="http://schemas.openxmlformats.org/drawingml/2006/chartDrawing">
    <cdr:from>
      <cdr:x>0.25</cdr:x>
      <cdr:y>0.15476</cdr:y>
    </cdr:from>
    <cdr:to>
      <cdr:x>0.35937</cdr:x>
      <cdr:y>0.21429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85984" y="928694"/>
          <a:ext cx="100013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365 417,1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0.38281</cdr:x>
      <cdr:y>0.2381</cdr:y>
    </cdr:from>
    <cdr:to>
      <cdr:x>0.48437</cdr:x>
      <cdr:y>0.30952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500430" y="1428760"/>
          <a:ext cx="92869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318 563,2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0.51563</cdr:x>
      <cdr:y>0.25</cdr:y>
    </cdr:from>
    <cdr:to>
      <cdr:x>0.64063</cdr:x>
      <cdr:y>0.35714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714876" y="1500198"/>
          <a:ext cx="1143008" cy="642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314 282,1</a:t>
          </a:r>
          <a:endParaRPr lang="ru-RU" sz="16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0.1875</cdr:x>
      <cdr:y>0.18309</cdr:y>
    </cdr:from>
    <cdr:to>
      <cdr:x>0.89931</cdr:x>
      <cdr:y>0.32515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flipV="1">
          <a:off x="1543032" y="828668"/>
          <a:ext cx="5857916" cy="64294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0.89931</cdr:x>
      <cdr:y>0.15152</cdr:y>
    </cdr:from>
    <cdr:to>
      <cdr:x>1</cdr:x>
      <cdr:y>0.35356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400948" y="685792"/>
          <a:ext cx="82865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chemeClr val="bg1"/>
              </a:solidFill>
            </a:rPr>
            <a:t>Тыс. руб</a:t>
          </a:r>
          <a:r>
            <a:rPr lang="ru-RU" sz="1100" b="1" dirty="0" smtClean="0"/>
            <a:t>.</a:t>
          </a:r>
          <a:endParaRPr lang="ru-RU" sz="11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0.81431</cdr:x>
      <cdr:y>0.12153</cdr:y>
    </cdr:from>
    <cdr:to>
      <cdr:x>1</cdr:x>
      <cdr:y>0.26736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10025" y="333376"/>
          <a:ext cx="9144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млн. </a:t>
          </a:r>
          <a:r>
            <a:rPr lang="ru-RU" sz="1100" b="1" dirty="0" smtClean="0">
              <a:solidFill>
                <a:schemeClr val="bg1"/>
              </a:solidFill>
            </a:rPr>
            <a:t>руб</a:t>
          </a:r>
          <a:r>
            <a:rPr lang="ru-RU" sz="1100" b="1" dirty="0" smtClean="0"/>
            <a:t>.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0.12987</cdr:x>
      <cdr:y>0.27812</cdr:y>
    </cdr:from>
    <cdr:to>
      <cdr:x>0.92424</cdr:x>
      <cdr:y>0.60941</cdr:y>
    </cdr:to>
    <cdr:sp macro="" textlink="">
      <cdr:nvSpPr>
        <cdr:cNvPr id="8" name="Полилиния 7"/>
        <cdr:cNvSpPr/>
      </cdr:nvSpPr>
      <cdr:spPr>
        <a:xfrm xmlns:a="http://schemas.openxmlformats.org/drawingml/2006/main">
          <a:off x="571500" y="647699"/>
          <a:ext cx="3495675" cy="771525"/>
        </a:xfrm>
        <a:custGeom xmlns:a="http://schemas.openxmlformats.org/drawingml/2006/main">
          <a:avLst/>
          <a:gdLst>
            <a:gd name="connsiteX0" fmla="*/ 0 w 3495675"/>
            <a:gd name="connsiteY0" fmla="*/ 771525 h 771525"/>
            <a:gd name="connsiteX1" fmla="*/ 990600 w 3495675"/>
            <a:gd name="connsiteY1" fmla="*/ 552450 h 771525"/>
            <a:gd name="connsiteX2" fmla="*/ 1971675 w 3495675"/>
            <a:gd name="connsiteY2" fmla="*/ 323850 h 771525"/>
            <a:gd name="connsiteX3" fmla="*/ 2943225 w 3495675"/>
            <a:gd name="connsiteY3" fmla="*/ 66675 h 771525"/>
            <a:gd name="connsiteX4" fmla="*/ 3495675 w 3495675"/>
            <a:gd name="connsiteY4" fmla="*/ 0 h 7715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3495675" h="771525">
              <a:moveTo>
                <a:pt x="0" y="771525"/>
              </a:moveTo>
              <a:lnTo>
                <a:pt x="990600" y="552450"/>
              </a:lnTo>
              <a:lnTo>
                <a:pt x="1971675" y="323850"/>
              </a:lnTo>
              <a:cubicBezTo>
                <a:pt x="2297112" y="242888"/>
                <a:pt x="2689225" y="120650"/>
                <a:pt x="2943225" y="66675"/>
              </a:cubicBezTo>
              <a:cubicBezTo>
                <a:pt x="3197225" y="12700"/>
                <a:pt x="3427413" y="3175"/>
                <a:pt x="3495675" y="0"/>
              </a:cubicBezTo>
            </a:path>
          </a:pathLst>
        </a:cu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</cdr:x>
      <cdr:y>0.12153</cdr:y>
    </cdr:from>
    <cdr:to>
      <cdr:x>1</cdr:x>
      <cdr:y>0.26736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0" y="333375"/>
          <a:ext cx="91440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млн. руб.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</cdr:x>
      <cdr:y>0.10764</cdr:y>
    </cdr:from>
    <cdr:to>
      <cdr:x>1</cdr:x>
      <cdr:y>0.28125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57600" y="295276"/>
          <a:ext cx="91440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тыс. руб.</a:t>
          </a:r>
        </a:p>
      </cdr:txBody>
    </cdr:sp>
  </cdr:relSizeAnchor>
  <cdr:relSizeAnchor xmlns:cdr="http://schemas.openxmlformats.org/drawingml/2006/chartDrawing">
    <cdr:from>
      <cdr:x>0.1448</cdr:x>
      <cdr:y>0.19629</cdr:y>
    </cdr:from>
    <cdr:to>
      <cdr:x>0.9448</cdr:x>
      <cdr:y>0.6074</cdr:y>
    </cdr:to>
    <cdr:sp macro="" textlink="">
      <cdr:nvSpPr>
        <cdr:cNvPr id="3" name="Полилиния 2"/>
        <cdr:cNvSpPr/>
      </cdr:nvSpPr>
      <cdr:spPr>
        <a:xfrm xmlns:a="http://schemas.openxmlformats.org/drawingml/2006/main">
          <a:off x="662003" y="504821"/>
          <a:ext cx="3657600" cy="1057275"/>
        </a:xfrm>
        <a:custGeom xmlns:a="http://schemas.openxmlformats.org/drawingml/2006/main">
          <a:avLst/>
          <a:gdLst>
            <a:gd name="connsiteX0" fmla="*/ 0 w 3657600"/>
            <a:gd name="connsiteY0" fmla="*/ 1057275 h 1057275"/>
            <a:gd name="connsiteX1" fmla="*/ 1000125 w 3657600"/>
            <a:gd name="connsiteY1" fmla="*/ 771525 h 1057275"/>
            <a:gd name="connsiteX2" fmla="*/ 1971675 w 3657600"/>
            <a:gd name="connsiteY2" fmla="*/ 476250 h 1057275"/>
            <a:gd name="connsiteX3" fmla="*/ 3000375 w 3657600"/>
            <a:gd name="connsiteY3" fmla="*/ 133350 h 1057275"/>
            <a:gd name="connsiteX4" fmla="*/ 3657600 w 3657600"/>
            <a:gd name="connsiteY4" fmla="*/ 0 h 105727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3657600" h="1057275">
              <a:moveTo>
                <a:pt x="0" y="1057275"/>
              </a:moveTo>
              <a:lnTo>
                <a:pt x="1000125" y="771525"/>
              </a:lnTo>
              <a:lnTo>
                <a:pt x="1971675" y="476250"/>
              </a:lnTo>
              <a:cubicBezTo>
                <a:pt x="2305050" y="369888"/>
                <a:pt x="2719388" y="212725"/>
                <a:pt x="3000375" y="133350"/>
              </a:cubicBezTo>
              <a:cubicBezTo>
                <a:pt x="3281362" y="53975"/>
                <a:pt x="3551238" y="20637"/>
                <a:pt x="3657600" y="0"/>
              </a:cubicBezTo>
            </a:path>
          </a:pathLst>
        </a:cu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FE87B-1AE0-4DD0-872C-266C13C9D6E1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CF29-6B80-48A8-8D66-B45BF9BDB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9CF29-6B80-48A8-8D66-B45BF9BDB7F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diagramData" Target="../diagrams/data5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5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image" Target="../media/image8.jpeg"/><Relationship Id="rId16" Type="http://schemas.openxmlformats.org/officeDocument/2006/relationships/diagramColors" Target="../diagrams/colors4.xml"/><Relationship Id="rId20" Type="http://schemas.openxmlformats.org/officeDocument/2006/relationships/diagramQuickStyle" Target="../diagrams/quickStyle5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19" Type="http://schemas.openxmlformats.org/officeDocument/2006/relationships/diagramLayout" Target="../diagrams/layout5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Relationship Id="rId22" Type="http://schemas.microsoft.com/office/2007/relationships/diagramDrawing" Target="../diagrams/drawing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71744"/>
            <a:ext cx="7772400" cy="3071834"/>
          </a:xfrm>
          <a:noFill/>
          <a:ln>
            <a:noFill/>
          </a:ln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>
            <a:no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Проект бюджета МО Терский район на 2013 год и на плановый период 2014 и 2015 годов</a:t>
            </a:r>
            <a:endParaRPr lang="ru-RU" sz="36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6429396"/>
            <a:ext cx="4786346" cy="285752"/>
          </a:xfrm>
        </p:spPr>
        <p:txBody>
          <a:bodyPr>
            <a:normAutofit fontScale="85000" lnSpcReduction="10000"/>
          </a:bodyPr>
          <a:lstStyle/>
          <a:p>
            <a:r>
              <a:rPr lang="ru-RU" sz="1400" dirty="0" smtClean="0">
                <a:solidFill>
                  <a:schemeClr val="bg1">
                    <a:lumMod val="85000"/>
                  </a:schemeClr>
                </a:solidFill>
              </a:rPr>
              <a:t>Финансово-экономический отдел администрации Терского района</a:t>
            </a:r>
            <a:endParaRPr lang="ru-RU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4" name="Рисунок 3" descr="герб район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86182" y="571480"/>
            <a:ext cx="1536192" cy="2365248"/>
          </a:xfrm>
          <a:prstGeom prst="rect">
            <a:avLst/>
          </a:prstGeom>
        </p:spPr>
      </p:pic>
    </p:spTree>
    <p:controls>
      <p:control spid="1026" name="SapphireHiddenControl" r:id="rId2" imgW="6095880" imgH="40672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" y="857232"/>
          <a:ext cx="9144000" cy="6000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>
            <a:bevelT/>
          </a:sp3d>
        </p:spPr>
        <p:txBody>
          <a:bodyPr>
            <a:noAutofit/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8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Безвозмездные поступления из других бюджетов бюджетной системы</a:t>
            </a:r>
            <a:endParaRPr lang="ru-RU" sz="28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85725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Расходы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Рисунок 2" descr="11745_file_7180398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85860"/>
            <a:ext cx="9144000" cy="55721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91440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85918" y="0"/>
            <a:ext cx="7358082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just"/>
            <a:r>
              <a:rPr lang="ru-RU" sz="24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</a:rPr>
              <a:t>Формирование объема и структуры расходов местного бюджета на 2013-2015 годы осуществлялись исходя из следующих основных подходов:</a:t>
            </a:r>
            <a:endParaRPr lang="ru-RU" sz="24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j-lt"/>
            </a:endParaRPr>
          </a:p>
        </p:txBody>
      </p:sp>
      <p:pic>
        <p:nvPicPr>
          <p:cNvPr id="6" name="Рисунок 5" descr="af74bc036ca85583178f34bfeb56eeb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714480" cy="16430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 descr="Рисунок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10" b="1610"/>
          <a:stretch>
            <a:fillRect/>
          </a:stretch>
        </p:blipFill>
        <p:spPr>
          <a:xfrm>
            <a:off x="357158" y="2214554"/>
            <a:ext cx="2786082" cy="2286016"/>
          </a:xfrm>
        </p:spPr>
      </p:pic>
      <p:graphicFrame>
        <p:nvGraphicFramePr>
          <p:cNvPr id="31" name="Схема 30"/>
          <p:cNvGraphicFramePr/>
          <p:nvPr/>
        </p:nvGraphicFramePr>
        <p:xfrm>
          <a:off x="357158" y="357166"/>
          <a:ext cx="8572560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Схема 31"/>
          <p:cNvGraphicFramePr/>
          <p:nvPr/>
        </p:nvGraphicFramePr>
        <p:xfrm>
          <a:off x="3214678" y="2285992"/>
          <a:ext cx="5643602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3" name="Схема 32"/>
          <p:cNvGraphicFramePr/>
          <p:nvPr/>
        </p:nvGraphicFramePr>
        <p:xfrm>
          <a:off x="285720" y="4601116"/>
          <a:ext cx="8572560" cy="64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4" name="Схема 33"/>
          <p:cNvGraphicFramePr/>
          <p:nvPr/>
        </p:nvGraphicFramePr>
        <p:xfrm>
          <a:off x="285720" y="5357826"/>
          <a:ext cx="8643998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Расходы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625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32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Структура расходов бюджета на 2013 год</a:t>
            </a:r>
            <a:endParaRPr lang="ru-RU" sz="32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57163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0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расходов бюджета по разделам</a:t>
            </a:r>
            <a:endParaRPr lang="ru-RU" sz="40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785926"/>
          <a:ext cx="792961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214282" y="214290"/>
          <a:ext cx="8715436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500034" y="1071546"/>
          <a:ext cx="828680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214282" y="3071810"/>
          <a:ext cx="8929718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142852"/>
            <a:ext cx="6858048" cy="100013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32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Основные характеристики бюджета</a:t>
            </a:r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endParaRPr lang="ru-RU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</p:nvPr>
        </p:nvGraphicFramePr>
        <p:xfrm>
          <a:off x="0" y="1500174"/>
          <a:ext cx="4824418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Содержимое 13"/>
          <p:cNvGraphicFramePr>
            <a:graphicFrameLocks noGrp="1"/>
          </p:cNvGraphicFramePr>
          <p:nvPr>
            <p:ph sz="half" idx="2"/>
          </p:nvPr>
        </p:nvGraphicFramePr>
        <p:xfrm>
          <a:off x="4429124" y="1214422"/>
          <a:ext cx="4714876" cy="285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0" y="3786190"/>
          <a:ext cx="4714876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4357686" y="3786190"/>
          <a:ext cx="4786314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7" name="Рисунок 6" descr="Рисунок123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334768" cy="1469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3143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0" y="3143248"/>
          <a:ext cx="9144000" cy="371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42852"/>
          <a:ext cx="9144000" cy="3143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142844" y="3071810"/>
          <a:ext cx="9001156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214290"/>
          <a:ext cx="9001156" cy="6643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3100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0" y="3071810"/>
          <a:ext cx="9144000" cy="378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214290"/>
          <a:ext cx="9144000" cy="3071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0" y="3357562"/>
          <a:ext cx="9144000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500042"/>
          <a:ext cx="8858312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0" y="3214686"/>
          <a:ext cx="9144000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0" y="3214686"/>
          <a:ext cx="9144000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328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0" y="3214686"/>
          <a:ext cx="9144000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0"/>
          <a:ext cx="9144000" cy="3214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0" y="3214686"/>
          <a:ext cx="9144000" cy="3643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3" name="Рисунок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57298"/>
            <a:ext cx="9144000" cy="5500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Источники финансирования дефицита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3"/>
            <a:ext cx="8229600" cy="1214447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финансирования дефицита бюджета в соответствии с Бюджетным кодексом Российской в 2013 году предполагается использовать следующие источники: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714620"/>
            <a:ext cx="8358246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r>
              <a:rPr lang="ru-RU" sz="2000" b="1" dirty="0" smtClean="0"/>
              <a:t>разницу между полученными и погашенными муниципальным образованием Терский  район  бюджетными кредитами, предоставленными  другими  бюджетами  бюджетной  системы  Российской Федерации   в сумме 30 000 тыс.рублей;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429132"/>
            <a:ext cx="8358246" cy="707886"/>
          </a:xfrm>
          <a:prstGeom prst="rect">
            <a:avLst/>
          </a:pr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accent3">
                <a:shade val="95000"/>
                <a:satMod val="10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b="1" dirty="0" smtClean="0"/>
              <a:t>изменение  остатков  средств  на  едином  счете  бюджета  12 939  тыс.рублей;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5500702"/>
            <a:ext cx="8358246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b="1" dirty="0" smtClean="0"/>
              <a:t>возврат  бюджетных  кредитов  809,0  тыс.рублей  (МУТП  «Заполярье»).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335758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8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внимание !</a:t>
            </a:r>
            <a:endParaRPr lang="ru-RU" sz="48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  <a:scene3d>
            <a:camera prst="orthographicFront">
              <a:rot lat="0" lon="0" rev="0"/>
            </a:camera>
            <a:lightRig rig="glow" dir="t">
              <a:rot lat="0" lon="0" rev="3600000"/>
            </a:lightRig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Доходы бюджета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34" y="274638"/>
            <a:ext cx="8215370" cy="1143000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8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Структура доходов бюджета муниципального образования Терский район в 2013 г.</a:t>
            </a:r>
            <a:endParaRPr lang="ru-RU" sz="28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357158" y="1428736"/>
          <a:ext cx="8215369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налоговых доходов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136841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4000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структуры налоговых доходов</a:t>
            </a:r>
            <a:endParaRPr lang="ru-RU" sz="4000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475771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643438" y="1571612"/>
          <a:ext cx="4500562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928794" y="4071942"/>
          <a:ext cx="5214974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олилиния 6"/>
          <p:cNvSpPr/>
          <p:nvPr/>
        </p:nvSpPr>
        <p:spPr>
          <a:xfrm>
            <a:off x="5448300" y="2228850"/>
            <a:ext cx="3095625" cy="723900"/>
          </a:xfrm>
          <a:custGeom>
            <a:avLst/>
            <a:gdLst>
              <a:gd name="connsiteX0" fmla="*/ 0 w 3095625"/>
              <a:gd name="connsiteY0" fmla="*/ 723900 h 723900"/>
              <a:gd name="connsiteX1" fmla="*/ 838200 w 3095625"/>
              <a:gd name="connsiteY1" fmla="*/ 114300 h 723900"/>
              <a:gd name="connsiteX2" fmla="*/ 1724025 w 3095625"/>
              <a:gd name="connsiteY2" fmla="*/ 142875 h 723900"/>
              <a:gd name="connsiteX3" fmla="*/ 2619375 w 3095625"/>
              <a:gd name="connsiteY3" fmla="*/ 95250 h 723900"/>
              <a:gd name="connsiteX4" fmla="*/ 3095625 w 3095625"/>
              <a:gd name="connsiteY4" fmla="*/ 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5625" h="723900">
                <a:moveTo>
                  <a:pt x="0" y="723900"/>
                </a:moveTo>
                <a:cubicBezTo>
                  <a:pt x="275431" y="467518"/>
                  <a:pt x="550863" y="211137"/>
                  <a:pt x="838200" y="114300"/>
                </a:cubicBezTo>
                <a:cubicBezTo>
                  <a:pt x="1125537" y="17463"/>
                  <a:pt x="1427163" y="146050"/>
                  <a:pt x="1724025" y="142875"/>
                </a:cubicBezTo>
                <a:cubicBezTo>
                  <a:pt x="2020888" y="139700"/>
                  <a:pt x="2390775" y="119062"/>
                  <a:pt x="2619375" y="95250"/>
                </a:cubicBezTo>
                <a:cubicBezTo>
                  <a:pt x="2847975" y="71438"/>
                  <a:pt x="3021013" y="17462"/>
                  <a:pt x="3095625" y="0"/>
                </a:cubicBezTo>
              </a:path>
            </a:pathLst>
          </a:cu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неналоговых доходов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олилиния 5"/>
          <p:cNvSpPr/>
          <p:nvPr/>
        </p:nvSpPr>
        <p:spPr>
          <a:xfrm>
            <a:off x="2124075" y="2590800"/>
            <a:ext cx="5726112" cy="717550"/>
          </a:xfrm>
          <a:custGeom>
            <a:avLst/>
            <a:gdLst>
              <a:gd name="connsiteX0" fmla="*/ 0 w 5726112"/>
              <a:gd name="connsiteY0" fmla="*/ 0 h 717550"/>
              <a:gd name="connsiteX1" fmla="*/ 2190750 w 5726112"/>
              <a:gd name="connsiteY1" fmla="*/ 266700 h 717550"/>
              <a:gd name="connsiteX2" fmla="*/ 3829050 w 5726112"/>
              <a:gd name="connsiteY2" fmla="*/ 638175 h 717550"/>
              <a:gd name="connsiteX3" fmla="*/ 5457825 w 5726112"/>
              <a:gd name="connsiteY3" fmla="*/ 704850 h 717550"/>
              <a:gd name="connsiteX4" fmla="*/ 5438775 w 5726112"/>
              <a:gd name="connsiteY4" fmla="*/ 714375 h 71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6112" h="717550">
                <a:moveTo>
                  <a:pt x="0" y="0"/>
                </a:moveTo>
                <a:cubicBezTo>
                  <a:pt x="776287" y="80169"/>
                  <a:pt x="1552575" y="160338"/>
                  <a:pt x="2190750" y="266700"/>
                </a:cubicBezTo>
                <a:cubicBezTo>
                  <a:pt x="2828925" y="373062"/>
                  <a:pt x="3284538" y="565150"/>
                  <a:pt x="3829050" y="638175"/>
                </a:cubicBezTo>
                <a:cubicBezTo>
                  <a:pt x="4373562" y="711200"/>
                  <a:pt x="5189538" y="692150"/>
                  <a:pt x="5457825" y="704850"/>
                </a:cubicBezTo>
                <a:cubicBezTo>
                  <a:pt x="5726112" y="717550"/>
                  <a:pt x="5438775" y="714375"/>
                  <a:pt x="5438775" y="714375"/>
                </a:cubicBezTo>
              </a:path>
            </a:pathLst>
          </a:cu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b="1" dirty="0" smtClean="0">
                <a:ln>
                  <a:prstDash val="solid"/>
                </a:ln>
                <a:solidFill>
                  <a:srgbClr val="FFC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Динамика структуры неналоговых доходов</a:t>
            </a:r>
            <a:endParaRPr lang="ru-RU" b="1" dirty="0">
              <a:ln>
                <a:prstDash val="solid"/>
              </a:ln>
              <a:solidFill>
                <a:srgbClr val="FFC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1"/>
          <a:ext cx="4429124" cy="2686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429124" y="1643050"/>
          <a:ext cx="4714876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0" y="4143380"/>
          <a:ext cx="4500562" cy="2714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357686" y="4143356"/>
          <a:ext cx="4643470" cy="2714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954</Words>
  <Application>Microsoft Office PowerPoint</Application>
  <PresentationFormat>Экран (4:3)</PresentationFormat>
  <Paragraphs>223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Проект бюджета МО Терский район на 2013 год и на плановый период 2014 и 2015 годов</vt:lpstr>
      <vt:lpstr>Основные характеристики бюджета </vt:lpstr>
      <vt:lpstr>Доходы бюджета</vt:lpstr>
      <vt:lpstr>Доходы бюджета</vt:lpstr>
      <vt:lpstr>Структура доходов бюджета муниципального образования Терский район в 2013 г.</vt:lpstr>
      <vt:lpstr>Динамика налоговых доходов</vt:lpstr>
      <vt:lpstr>Динамика структуры налоговых доходов</vt:lpstr>
      <vt:lpstr>Динамика неналоговых доходов</vt:lpstr>
      <vt:lpstr>Динамика структуры неналоговых доходов</vt:lpstr>
      <vt:lpstr>Безвозмездные поступления из других бюджетов бюджетной системы</vt:lpstr>
      <vt:lpstr>Расходы бюджета</vt:lpstr>
      <vt:lpstr>Слайд 12</vt:lpstr>
      <vt:lpstr>Слайд 13</vt:lpstr>
      <vt:lpstr>Расходы бюджета</vt:lpstr>
      <vt:lpstr>Структура расходов бюджета на 2013 год</vt:lpstr>
      <vt:lpstr>Динамика расходов бюджета по разделам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Источники финансирования дефицита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Публичные слушания по проекту бюджета МО Терский район на 2013 год и на плановый период 2014 и 2015 годов</dc:title>
  <cp:lastModifiedBy>Е.Н.Шарикова</cp:lastModifiedBy>
  <cp:revision>337</cp:revision>
  <dcterms:modified xsi:type="dcterms:W3CDTF">2012-12-13T05:57:05Z</dcterms:modified>
</cp:coreProperties>
</file>