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312" r:id="rId4"/>
    <p:sldId id="313" r:id="rId5"/>
    <p:sldId id="306" r:id="rId6"/>
    <p:sldId id="309" r:id="rId7"/>
    <p:sldId id="344" r:id="rId8"/>
    <p:sldId id="342" r:id="rId9"/>
    <p:sldId id="308" r:id="rId10"/>
    <p:sldId id="345" r:id="rId11"/>
    <p:sldId id="346" r:id="rId12"/>
    <p:sldId id="302" r:id="rId13"/>
    <p:sldId id="318" r:id="rId14"/>
    <p:sldId id="319" r:id="rId15"/>
    <p:sldId id="320" r:id="rId16"/>
    <p:sldId id="321" r:id="rId17"/>
    <p:sldId id="325" r:id="rId18"/>
    <p:sldId id="29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2A4A7"/>
    <a:srgbClr val="FAB0EC"/>
    <a:srgbClr val="F89AE6"/>
    <a:srgbClr val="F3F763"/>
    <a:srgbClr val="7DA0D0"/>
    <a:srgbClr val="A6DDEA"/>
    <a:srgbClr val="A79FD5"/>
    <a:srgbClr val="F5F874"/>
    <a:srgbClr val="867B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en\&#1056;&#1072;&#1073;&#1086;&#1095;&#1080;&#1081;%20&#1089;&#1090;&#1086;&#1083;\&#1087;&#1088;&#1077;&#1079;&#1077;&#1085;&#1090;&#1072;&#1094;&#1080;&#1103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103;%20&#1048;&#1057;&#1055;&#1054;&#1051;&#1053;&#1045;&#1053;&#1048;&#1045;%20&#1041;&#1070;&#1044;&#1046;&#1045;&#1058;&#1040;\2013\&#1056;&#1072;&#1073;&#1086;&#1095;&#1080;&#1077;%20&#1090;&#1072;&#1073;&#1083;&#1080;&#109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perspective val="60"/>
    </c:view3D>
    <c:plotArea>
      <c:layout>
        <c:manualLayout>
          <c:layoutTarget val="inner"/>
          <c:xMode val="edge"/>
          <c:yMode val="edge"/>
          <c:x val="5.3171626121417424E-2"/>
          <c:y val="0.1135890930300379"/>
          <c:w val="0.58013076042101397"/>
          <c:h val="0.88639472149314824"/>
        </c:manualLayout>
      </c:layout>
      <c:pie3DChart>
        <c:varyColors val="1"/>
        <c:ser>
          <c:idx val="0"/>
          <c:order val="0"/>
          <c:spPr>
            <a:ln w="6350"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F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ABC32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8A764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E6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accent3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chemeClr val="accent1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FF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9933FF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96F2B5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F57B17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D1098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numFmt formatCode="#,##0.00" sourceLinked="0"/>
            <c:spPr>
              <a:ln w="12700" cmpd="sng">
                <a:noFill/>
              </a:ln>
            </c:spPr>
            <c:txPr>
              <a:bodyPr/>
              <a:lstStyle/>
              <a:p>
                <a:pPr>
                  <a:defRPr sz="1400" b="1" i="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Лист1!$A$1:$M$1</c:f>
              <c:strCache>
                <c:ptCount val="13"/>
                <c:pt idx="0">
                  <c:v>Общегосударственные вопросы - 32 454,4 тыс. руб. (6,99%)</c:v>
                </c:pt>
                <c:pt idx="1">
                  <c:v>Национальная оборона - 105,4 тыс. руб. (0%)</c:v>
                </c:pt>
                <c:pt idx="2">
                  <c:v>Национальная безопасность и правоохранительная деятельность - 2 409 тыс. руб. (1%)</c:v>
                </c:pt>
                <c:pt idx="3">
                  <c:v>Национальная экономика - 46 725,6 тыс. руб. (10%)</c:v>
                </c:pt>
                <c:pt idx="4">
                  <c:v>Жилищно-коммунальное хозяйство - 98 854,9 тыс. руб. (21%)</c:v>
                </c:pt>
                <c:pt idx="5">
                  <c:v>Охрана окружающей среды - 2 329,8 тыс. руб. (1%)</c:v>
                </c:pt>
                <c:pt idx="6">
                  <c:v>Образование - 154 778,7 тыс. руб. (33%)</c:v>
                </c:pt>
                <c:pt idx="7">
                  <c:v>Культура - 29 294,8 тыс. руб. (6%)</c:v>
                </c:pt>
                <c:pt idx="8">
                  <c:v>Здравоохранение - 2 720,2 тыс. руб. (1%)</c:v>
                </c:pt>
                <c:pt idx="9">
                  <c:v>Социальная политика - 29 691 тыс. руб. ( 6%)</c:v>
                </c:pt>
                <c:pt idx="10">
                  <c:v>Физическая культура и спорт 6 828,9 тыс. руб. (1%)</c:v>
                </c:pt>
                <c:pt idx="11">
                  <c:v>Средства массовой информации - 2 558,0 тыс. руб. ( 1%)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 - 55 681,4 тыс. руб. (12%)</c:v>
                </c:pt>
              </c:strCache>
            </c:strRef>
          </c:cat>
          <c:val>
            <c:numRef>
              <c:f>Лист1!$A$2:$M$2</c:f>
              <c:numCache>
                <c:formatCode>#,##0.0</c:formatCode>
                <c:ptCount val="13"/>
                <c:pt idx="0">
                  <c:v>32454.400000000001</c:v>
                </c:pt>
                <c:pt idx="1">
                  <c:v>105.4</c:v>
                </c:pt>
                <c:pt idx="2">
                  <c:v>2409</c:v>
                </c:pt>
                <c:pt idx="3">
                  <c:v>46725.599999999999</c:v>
                </c:pt>
                <c:pt idx="4">
                  <c:v>98854.9</c:v>
                </c:pt>
                <c:pt idx="5">
                  <c:v>2329.8000000000002</c:v>
                </c:pt>
                <c:pt idx="6">
                  <c:v>154778.70000000001</c:v>
                </c:pt>
                <c:pt idx="7">
                  <c:v>29294.799999999996</c:v>
                </c:pt>
                <c:pt idx="8">
                  <c:v>2720.2</c:v>
                </c:pt>
                <c:pt idx="9">
                  <c:v>29691</c:v>
                </c:pt>
                <c:pt idx="10">
                  <c:v>6828.9</c:v>
                </c:pt>
                <c:pt idx="11">
                  <c:v>2558</c:v>
                </c:pt>
                <c:pt idx="12">
                  <c:v>55681.4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2"/>
        <c:txPr>
          <a:bodyPr/>
          <a:lstStyle/>
          <a:p>
            <a:pPr>
              <a:defRPr sz="700" b="1" kern="1200" cap="none" spc="-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3040142101116969"/>
          <c:y val="0.12407407407407428"/>
          <c:w val="0.35311903595900906"/>
          <c:h val="0.87592592592592589"/>
        </c:manualLayout>
      </c:layout>
      <c:spPr>
        <a:ln w="0"/>
      </c:spPr>
      <c:txPr>
        <a:bodyPr/>
        <a:lstStyle/>
        <a:p>
          <a:pPr>
            <a:defRPr sz="700" b="1" kern="1200" cap="none" spc="-100" baseline="0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matte">
      <a:bevelT/>
      <a:bevelB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rotY val="210"/>
      <c:perspective val="30"/>
    </c:view3D>
    <c:plotArea>
      <c:layout>
        <c:manualLayout>
          <c:layoutTarget val="inner"/>
          <c:xMode val="edge"/>
          <c:yMode val="edge"/>
          <c:x val="0"/>
          <c:y val="8.6425743418726733E-2"/>
          <c:w val="0.6406251093613311"/>
          <c:h val="0.91284065287637295"/>
        </c:manualLayout>
      </c:layout>
      <c:pie3DChart>
        <c:varyColors val="1"/>
        <c:ser>
          <c:idx val="0"/>
          <c:order val="0"/>
          <c:tx>
            <c:strRef>
              <c:f>Лист9!$B$1</c:f>
              <c:strCache>
                <c:ptCount val="1"/>
                <c:pt idx="0">
                  <c:v>2013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explosion val="17"/>
          <c:dPt>
            <c:idx val="1"/>
            <c:explosion val="24"/>
          </c:dPt>
          <c:dPt>
            <c:idx val="2"/>
            <c:explosion val="3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5"/>
            <c:explosion val="35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8"/>
            <c:explosion val="26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Pt>
            <c:idx val="10"/>
            <c:explosion val="19"/>
          </c:dPt>
          <c:dPt>
            <c:idx val="11"/>
            <c:explosion val="20"/>
          </c:dPt>
          <c:dPt>
            <c:idx val="12"/>
            <c:explosion val="2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27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678,5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813,7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39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533,4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6.9992662335252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54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049,5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158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809,4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30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355,5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35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052,8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486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000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49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662,8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u="none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Лист9!$A$2:$A$15</c:f>
              <c:strCache>
                <c:ptCount val="14"/>
                <c:pt idx="0">
                  <c:v>Общегосударственные вопросы (7%)</c:v>
                </c:pt>
                <c:pt idx="1">
                  <c:v>Национальная оборона (0%)</c:v>
                </c:pt>
                <c:pt idx="2">
                  <c:v>Национальная безопасность и правоохранительная деятельность (1%)</c:v>
                </c:pt>
                <c:pt idx="3">
                  <c:v>Национальная экономика (10%)</c:v>
                </c:pt>
                <c:pt idx="4">
                  <c:v>Жилищно-коммунальное хозяйство (13%)</c:v>
                </c:pt>
                <c:pt idx="5">
                  <c:v>Охрана окружающей среды (0%)</c:v>
                </c:pt>
                <c:pt idx="6">
                  <c:v>Образование (39%)</c:v>
                </c:pt>
                <c:pt idx="7">
                  <c:v>Культура, кинематография (7%)</c:v>
                </c:pt>
                <c:pt idx="8">
                  <c:v>Здравоохранение (0%)</c:v>
                </c:pt>
                <c:pt idx="9">
                  <c:v>Социальная политика (9%)</c:v>
                </c:pt>
                <c:pt idx="10">
                  <c:v>Физическая культура и спорт (1%)</c:v>
                </c:pt>
                <c:pt idx="11">
                  <c:v>Средства массовой информации (1%)</c:v>
                </c:pt>
                <c:pt idx="12">
                  <c:v>Обслуживание государственного и муниципального долга (0%)</c:v>
                </c:pt>
                <c:pt idx="13">
                  <c:v>Межбюджетные трансферты общего характера бюджетам субъектов Российской Федерации и муниципальных образований (12%)</c:v>
                </c:pt>
              </c:strCache>
            </c:strRef>
          </c:cat>
          <c:val>
            <c:numRef>
              <c:f>Лист9!$B$2:$B$15</c:f>
              <c:numCache>
                <c:formatCode>General</c:formatCode>
                <c:ptCount val="14"/>
                <c:pt idx="0">
                  <c:v>27678.5</c:v>
                </c:pt>
                <c:pt idx="1">
                  <c:v>109.3</c:v>
                </c:pt>
                <c:pt idx="2">
                  <c:v>3813.7</c:v>
                </c:pt>
                <c:pt idx="3">
                  <c:v>39533.4</c:v>
                </c:pt>
                <c:pt idx="4">
                  <c:v>54049.5</c:v>
                </c:pt>
                <c:pt idx="5">
                  <c:v>15</c:v>
                </c:pt>
                <c:pt idx="6">
                  <c:v>158809.4</c:v>
                </c:pt>
                <c:pt idx="7">
                  <c:v>30355.5</c:v>
                </c:pt>
                <c:pt idx="8" formatCode="#,##0.00">
                  <c:v>1230</c:v>
                </c:pt>
                <c:pt idx="9">
                  <c:v>35052.800000000003</c:v>
                </c:pt>
                <c:pt idx="10">
                  <c:v>5486</c:v>
                </c:pt>
                <c:pt idx="11">
                  <c:v>3000</c:v>
                </c:pt>
                <c:pt idx="12">
                  <c:v>150</c:v>
                </c:pt>
                <c:pt idx="13">
                  <c:v>49662.8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734567901234573"/>
          <c:y val="3.5401628089127647E-2"/>
          <c:w val="0.35339506172839508"/>
          <c:h val="0.96391245977143158"/>
        </c:manualLayout>
      </c:layout>
      <c:txPr>
        <a:bodyPr/>
        <a:lstStyle/>
        <a:p>
          <a:pPr>
            <a:defRPr sz="700" b="1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perspective val="60"/>
    </c:view3D>
    <c:plotArea>
      <c:layout>
        <c:manualLayout>
          <c:layoutTarget val="inner"/>
          <c:xMode val="edge"/>
          <c:yMode val="edge"/>
          <c:x val="2.2829833770778653E-2"/>
          <c:y val="8.2870370370370372E-2"/>
          <c:w val="0.57517366579177598"/>
          <c:h val="0.8842592592592593"/>
        </c:manualLayout>
      </c:layout>
      <c:pie3DChart>
        <c:varyColors val="1"/>
        <c:ser>
          <c:idx val="0"/>
          <c:order val="0"/>
          <c:spPr>
            <a:ln w="6350"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308ADC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ABC32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8A764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E6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accent3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chemeClr val="accent1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FF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9933FF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96F2B5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F57B17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D1098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5"/>
              <c:layout>
                <c:manualLayout>
                  <c:x val="-1.4168252405949256E-2"/>
                  <c:y val="6.5578594342373869E-2"/>
                </c:manualLayout>
              </c:layout>
              <c:showVal val="1"/>
            </c:dLbl>
            <c:dLbl>
              <c:idx val="8"/>
              <c:layout>
                <c:manualLayout>
                  <c:x val="7.0488845144356957E-4"/>
                  <c:y val="-0.11486482939632546"/>
                </c:manualLayout>
              </c:layout>
              <c:showVal val="1"/>
            </c:dLbl>
            <c:numFmt formatCode="#,##0.00" sourceLinked="0"/>
            <c:spPr>
              <a:ln w="12700" cmpd="sng">
                <a:noFill/>
              </a:ln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 (2)'!$A$1:$N$1</c:f>
              <c:strCache>
                <c:ptCount val="14"/>
                <c:pt idx="0">
                  <c:v>Общегосударственные вопросы - 49969,9 тыс. руб. (12,55%)</c:v>
                </c:pt>
                <c:pt idx="1">
                  <c:v>Национальная оборона - 112,8 тыс. руб. (0,03%)</c:v>
                </c:pt>
                <c:pt idx="2">
                  <c:v>Национальная безопасность и правоохранительная деятельность - 4633,6 тыс. руб. (1,16%)</c:v>
                </c:pt>
                <c:pt idx="3">
                  <c:v>Национальная экономика - 36419,2 тыс. руб. (9,15%)</c:v>
                </c:pt>
                <c:pt idx="4">
                  <c:v>Жилищно-коммунальное хозяйство - 55486 тыс. руб. (13,94%)</c:v>
                </c:pt>
                <c:pt idx="5">
                  <c:v>Охрана окружающей среды - 50 тыс. руб. (0,01%)</c:v>
                </c:pt>
                <c:pt idx="6">
                  <c:v>Образование - 136530,0 тыс. руб. (34,3%)</c:v>
                </c:pt>
                <c:pt idx="7">
                  <c:v>Культура - 22668,1 тыс. руб. (5,69%)</c:v>
                </c:pt>
                <c:pt idx="8">
                  <c:v>Здравоохранение - 2930,0 тыс. руб. (0,74%)</c:v>
                </c:pt>
                <c:pt idx="9">
                  <c:v>Социальная политика - 37315,4 тыс. руб. ( 9,37%)</c:v>
                </c:pt>
                <c:pt idx="10">
                  <c:v>Физическая культура и спорт 3433,3 тыс. руб. (0,68%)</c:v>
                </c:pt>
                <c:pt idx="11">
                  <c:v>Средства массовой информации - 2700 тыс. руб. ( 0,68%)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 - 45397,9 тыс. руб. (11,4%)</c:v>
                </c:pt>
                <c:pt idx="13">
                  <c:v>Обслуживание государственного и муниципального долга - 395,1 тыс.руб. (0,1%)</c:v>
                </c:pt>
              </c:strCache>
            </c:strRef>
          </c:cat>
          <c:val>
            <c:numRef>
              <c:f>'Лист1 (2)'!$A$2:$N$2</c:f>
              <c:numCache>
                <c:formatCode>#,##0.0</c:formatCode>
                <c:ptCount val="14"/>
                <c:pt idx="0">
                  <c:v>49969.9</c:v>
                </c:pt>
                <c:pt idx="1">
                  <c:v>112.8</c:v>
                </c:pt>
                <c:pt idx="2">
                  <c:v>4633.6000000000004</c:v>
                </c:pt>
                <c:pt idx="3">
                  <c:v>36419.199999999997</c:v>
                </c:pt>
                <c:pt idx="4">
                  <c:v>55486</c:v>
                </c:pt>
                <c:pt idx="5">
                  <c:v>50</c:v>
                </c:pt>
                <c:pt idx="6">
                  <c:v>136530</c:v>
                </c:pt>
                <c:pt idx="7">
                  <c:v>22668.1</c:v>
                </c:pt>
                <c:pt idx="8">
                  <c:v>2930</c:v>
                </c:pt>
                <c:pt idx="9">
                  <c:v>37315.4</c:v>
                </c:pt>
                <c:pt idx="10">
                  <c:v>3433.3</c:v>
                </c:pt>
                <c:pt idx="11">
                  <c:v>2700</c:v>
                </c:pt>
                <c:pt idx="12">
                  <c:v>45397.9</c:v>
                </c:pt>
                <c:pt idx="13">
                  <c:v>395.1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091420534458599"/>
          <c:y val="0.12574380285797607"/>
          <c:w val="0.33670886075949419"/>
          <c:h val="0.85280096237970249"/>
        </c:manualLayout>
      </c:layout>
      <c:txPr>
        <a:bodyPr/>
        <a:lstStyle/>
        <a:p>
          <a:pPr>
            <a:defRPr sz="600" b="1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matte">
      <a:bevelT/>
      <a:bevelB/>
    </a:sp3d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Терский район (размещаются на сайте администрации Терского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Терского района об  бюджете на очередной финансовый год (проходят в Совете депутатов Терского района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Терского района ежегодно в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DA1285C7-1759-429B-B316-E413C67EDE13}" type="presOf" srcId="{D0749F29-0E43-41DF-87C7-2665AAED688B}" destId="{41B15AB1-9DB6-44FC-B49E-8FF7D75B1B9F}" srcOrd="0" destOrd="0" presId="urn:microsoft.com/office/officeart/2005/8/layout/chevron2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D44C29BC-5C59-4ED4-9B74-6261B123CEF3}" type="presOf" srcId="{553C9D56-22F1-4234-8560-C06475F2DC16}" destId="{47CD549A-034C-4C5D-8732-083B190F40F6}" srcOrd="0" destOrd="0" presId="urn:microsoft.com/office/officeart/2005/8/layout/chevron2"/>
    <dgm:cxn modelId="{7828E77D-21CB-4EE8-A1FE-2FBFE9B5F704}" type="presOf" srcId="{E7A01CC4-0000-4DFA-9742-61873248DDD0}" destId="{7A4ED3DB-93E4-404C-803F-A18D568AA704}" srcOrd="0" destOrd="0" presId="urn:microsoft.com/office/officeart/2005/8/layout/chevron2"/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FB68D3F4-BB04-4833-8FB6-11818629844A}" type="presParOf" srcId="{984811E3-3A71-4135-B6F6-BE83D9DC43AF}" destId="{826F9832-AC71-4161-A713-0FCFE25CC8E8}" srcOrd="2" destOrd="0" presId="urn:microsoft.com/office/officeart/2005/8/layout/chevron2"/>
    <dgm:cxn modelId="{0236E8B2-86BE-4071-9367-F6CB4F408CFE}" type="presParOf" srcId="{826F9832-AC71-4161-A713-0FCFE25CC8E8}" destId="{47CD549A-034C-4C5D-8732-083B190F40F6}" srcOrd="0" destOrd="0" presId="urn:microsoft.com/office/officeart/2005/8/layout/chevron2"/>
    <dgm:cxn modelId="{D8CEFFF7-AACD-462B-A5BD-03B39202025D}" type="presParOf" srcId="{826F9832-AC71-4161-A713-0FCFE25CC8E8}" destId="{41B15AB1-9DB6-44FC-B49E-8FF7D75B1B9F}" srcOrd="1" destOrd="0" presId="urn:microsoft.com/office/officeart/2005/8/layout/chevron2"/>
    <dgm:cxn modelId="{3F0EB67F-1E19-4A73-885C-ECED20E4C386}" type="presParOf" srcId="{984811E3-3A71-4135-B6F6-BE83D9DC43AF}" destId="{73A11E9E-DA1E-4F47-A00E-172E7A099315}" srcOrd="3" destOrd="0" presId="urn:microsoft.com/office/officeart/2005/8/layout/chevron2"/>
    <dgm:cxn modelId="{8FBE241C-1174-491F-B258-EE27F40EC1AF}" type="presParOf" srcId="{984811E3-3A71-4135-B6F6-BE83D9DC43AF}" destId="{08C3C820-5E5F-47CF-9811-F39B9DAEB5AD}" srcOrd="4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75AFE-2CD6-4D02-82A0-C5DDE18599F7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DA8293-AC34-4E9C-8227-9EF23CD88EEB}" type="pres">
      <dgm:prSet presAssocID="{DE775AFE-2CD6-4D02-82A0-C5DDE18599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6EA1C77-8197-422E-ABF1-A5C35693D2E3}" type="presOf" srcId="{DE775AFE-2CD6-4D02-82A0-C5DDE18599F7}" destId="{D3DA8293-AC34-4E9C-8227-9EF23CD88EE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C6531-31FC-4C43-B419-36824C7B304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F280E8A-55BB-4CEA-AD3C-8B668396E539}" type="parTrans" cxnId="{557B8C38-690D-4EC8-8CF1-400709CE8AB2}">
      <dgm:prSet/>
      <dgm:spPr/>
      <dgm:t>
        <a:bodyPr/>
        <a:lstStyle/>
        <a:p>
          <a:endParaRPr lang="ru-RU"/>
        </a:p>
      </dgm:t>
    </dgm:pt>
    <dgm:pt modelId="{D1BBBCCF-6282-40AC-B0E9-8329A2520C0D}" type="sibTrans" cxnId="{557B8C38-690D-4EC8-8CF1-400709CE8AB2}">
      <dgm:prSet/>
      <dgm:spPr/>
      <dgm:t>
        <a:bodyPr/>
        <a:lstStyle/>
        <a:p>
          <a:endParaRPr lang="ru-RU"/>
        </a:p>
      </dgm:t>
    </dgm:pt>
    <dgm:pt modelId="{8E1BBBC2-87D0-4254-869C-990F802374EB}">
      <dgm:prSet phldrT="[Текст]" custT="1"/>
      <dgm:spPr>
        <a:solidFill>
          <a:schemeClr val="accent1">
            <a:lumMod val="40000"/>
            <a:lumOff val="60000"/>
            <a:alpha val="83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анализ результатов оценки  эффективности деятельности ГРБС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601A28-79C7-4375-8D4E-E1644C1BC313}" type="sibTrans" cxnId="{9DCFB6F3-5ECF-4AEF-A53B-257112ADD92A}">
      <dgm:prSet/>
      <dgm:spPr/>
      <dgm:t>
        <a:bodyPr/>
        <a:lstStyle/>
        <a:p>
          <a:endParaRPr lang="ru-RU"/>
        </a:p>
      </dgm:t>
    </dgm:pt>
    <dgm:pt modelId="{BDD191F0-D678-43BE-88A1-4F4E8AE97FF2}" type="parTrans" cxnId="{9DCFB6F3-5ECF-4AEF-A53B-257112ADD92A}">
      <dgm:prSet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3FD1B7E0-FD2B-48B8-9FAE-503D7515CB86}">
      <dgm:prSet phldrT="[Текст]" custT="1"/>
      <dgm:spPr>
        <a:solidFill>
          <a:schemeClr val="accent1">
            <a:lumMod val="40000"/>
            <a:lumOff val="60000"/>
            <a:alpha val="81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конкурсное распределение принимаемых расходных обязательств</a:t>
          </a:r>
          <a:endParaRPr lang="ru-RU" sz="1200" dirty="0"/>
        </a:p>
      </dgm:t>
    </dgm:pt>
    <dgm:pt modelId="{DBB5212A-5A5F-42C9-AAD9-391AEA77C9F6}" type="sibTrans" cxnId="{844F7D1F-D257-4C19-A618-5739B7E44060}">
      <dgm:prSet/>
      <dgm:spPr/>
      <dgm:t>
        <a:bodyPr/>
        <a:lstStyle/>
        <a:p>
          <a:endParaRPr lang="ru-RU"/>
        </a:p>
      </dgm:t>
    </dgm:pt>
    <dgm:pt modelId="{C4CC7FFC-6A69-4C78-85FA-97402A4DBB46}" type="parTrans" cxnId="{844F7D1F-D257-4C19-A618-5739B7E44060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29A1D-40AC-413C-811F-6801B06AC0CB}" type="pres">
      <dgm:prSet presAssocID="{6B8A8083-1000-4AC0-85E7-2ADA29D2DFE6}" presName="sp" presStyleCnt="0"/>
      <dgm:spPr/>
    </dgm:pt>
    <dgm:pt modelId="{39E43551-D0C1-45DA-81C1-16A56F7F0D5C}" type="pres">
      <dgm:prSet presAssocID="{3B1C6531-31FC-4C43-B419-36824C7B3049}" presName="composite" presStyleCnt="0"/>
      <dgm:spPr/>
    </dgm:pt>
    <dgm:pt modelId="{4E7C3B55-F9E6-46C9-8A63-20FA98806583}" type="pres">
      <dgm:prSet presAssocID="{3B1C6531-31FC-4C43-B419-36824C7B304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99C6-CBB2-4EE1-BCD4-B29B2F1822D3}" type="pres">
      <dgm:prSet presAssocID="{3B1C6531-31FC-4C43-B419-36824C7B3049}" presName="descendantText" presStyleLbl="alignAcc1" presStyleIdx="1" presStyleCnt="2" custAng="0" custScaleY="122823" custLinFactNeighborX="419" custLinFactNeighborY="-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EAC56-1E5F-4178-A953-C5E728BD35B4}" type="presOf" srcId="{75024E80-71FB-4A2D-A02E-C4FB32E3AD04}" destId="{0C2B82AC-C970-492B-9315-E6BF1B847DEB}" srcOrd="0" destOrd="0" presId="urn:microsoft.com/office/officeart/2005/8/layout/chevron2"/>
    <dgm:cxn modelId="{FF836DEE-4286-4FC9-9BBE-833BC7ABF314}" type="presOf" srcId="{3FD1B7E0-FD2B-48B8-9FAE-503D7515CB86}" destId="{FA6BE490-56BE-4420-9DC7-3D9F2AF6CD9B}" srcOrd="0" destOrd="0" presId="urn:microsoft.com/office/officeart/2005/8/layout/chevron2"/>
    <dgm:cxn modelId="{8E6FC102-702A-48CD-ADD9-F5D2A7BC2DD7}" type="presOf" srcId="{8E1BBBC2-87D0-4254-869C-990F802374EB}" destId="{90ED99C6-CBB2-4EE1-BCD4-B29B2F1822D3}" srcOrd="0" destOrd="0" presId="urn:microsoft.com/office/officeart/2005/8/layout/chevron2"/>
    <dgm:cxn modelId="{844F7D1F-D257-4C19-A618-5739B7E44060}" srcId="{F91717DC-F748-44FD-912F-7F14C7E00EE1}" destId="{3FD1B7E0-FD2B-48B8-9FAE-503D7515CB86}" srcOrd="0" destOrd="0" parTransId="{C4CC7FFC-6A69-4C78-85FA-97402A4DBB46}" sibTransId="{DBB5212A-5A5F-42C9-AAD9-391AEA77C9F6}"/>
    <dgm:cxn modelId="{9DCFB6F3-5ECF-4AEF-A53B-257112ADD92A}" srcId="{3B1C6531-31FC-4C43-B419-36824C7B3049}" destId="{8E1BBBC2-87D0-4254-869C-990F802374EB}" srcOrd="0" destOrd="0" parTransId="{BDD191F0-D678-43BE-88A1-4F4E8AE97FF2}" sibTransId="{9C601A28-79C7-4375-8D4E-E1644C1BC313}"/>
    <dgm:cxn modelId="{557B8C38-690D-4EC8-8CF1-400709CE8AB2}" srcId="{75024E80-71FB-4A2D-A02E-C4FB32E3AD04}" destId="{3B1C6531-31FC-4C43-B419-36824C7B3049}" srcOrd="1" destOrd="0" parTransId="{EF280E8A-55BB-4CEA-AD3C-8B668396E539}" sibTransId="{D1BBBCCF-6282-40AC-B0E9-8329A2520C0D}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E040D20D-9788-4FE3-A8C5-2AA78AC07886}" type="presOf" srcId="{3B1C6531-31FC-4C43-B419-36824C7B3049}" destId="{4E7C3B55-F9E6-46C9-8A63-20FA98806583}" srcOrd="0" destOrd="0" presId="urn:microsoft.com/office/officeart/2005/8/layout/chevron2"/>
    <dgm:cxn modelId="{16354FA3-4438-4B8B-8331-687CCB3E8FB9}" type="presOf" srcId="{F91717DC-F748-44FD-912F-7F14C7E00EE1}" destId="{7C6ACD4B-2B2F-4DE4-BCA6-A4B8ED94C3C4}" srcOrd="0" destOrd="0" presId="urn:microsoft.com/office/officeart/2005/8/layout/chevron2"/>
    <dgm:cxn modelId="{AD54C474-F397-4114-BB78-7B3BC5984B74}" type="presParOf" srcId="{0C2B82AC-C970-492B-9315-E6BF1B847DEB}" destId="{B8419E5B-F1DA-430C-892E-39AA237F47C0}" srcOrd="0" destOrd="0" presId="urn:microsoft.com/office/officeart/2005/8/layout/chevron2"/>
    <dgm:cxn modelId="{AB919596-2D41-467E-BDBF-EAFA8BE42906}" type="presParOf" srcId="{B8419E5B-F1DA-430C-892E-39AA237F47C0}" destId="{7C6ACD4B-2B2F-4DE4-BCA6-A4B8ED94C3C4}" srcOrd="0" destOrd="0" presId="urn:microsoft.com/office/officeart/2005/8/layout/chevron2"/>
    <dgm:cxn modelId="{20D58978-C523-4388-A76E-AB6FCBE578B4}" type="presParOf" srcId="{B8419E5B-F1DA-430C-892E-39AA237F47C0}" destId="{FA6BE490-56BE-4420-9DC7-3D9F2AF6CD9B}" srcOrd="1" destOrd="0" presId="urn:microsoft.com/office/officeart/2005/8/layout/chevron2"/>
    <dgm:cxn modelId="{AD69040D-44C4-47E0-A41E-D246E14FB174}" type="presParOf" srcId="{0C2B82AC-C970-492B-9315-E6BF1B847DEB}" destId="{93229A1D-40AC-413C-811F-6801B06AC0CB}" srcOrd="1" destOrd="0" presId="urn:microsoft.com/office/officeart/2005/8/layout/chevron2"/>
    <dgm:cxn modelId="{BB11BB6A-69DA-4863-8472-CCDB7F7DB93C}" type="presParOf" srcId="{0C2B82AC-C970-492B-9315-E6BF1B847DEB}" destId="{39E43551-D0C1-45DA-81C1-16A56F7F0D5C}" srcOrd="2" destOrd="0" presId="urn:microsoft.com/office/officeart/2005/8/layout/chevron2"/>
    <dgm:cxn modelId="{06C3C41F-B1D1-428E-8B74-468F31A70786}" type="presParOf" srcId="{39E43551-D0C1-45DA-81C1-16A56F7F0D5C}" destId="{4E7C3B55-F9E6-46C9-8A63-20FA98806583}" srcOrd="0" destOrd="0" presId="urn:microsoft.com/office/officeart/2005/8/layout/chevron2"/>
    <dgm:cxn modelId="{40173CF8-0148-4249-9581-3DDC3B16451A}" type="presParOf" srcId="{39E43551-D0C1-45DA-81C1-16A56F7F0D5C}" destId="{90ED99C6-CBB2-4EE1-BCD4-B29B2F182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проектов целевых программ</a:t>
          </a:r>
          <a:endParaRPr lang="ru-RU" sz="1200" dirty="0"/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3B1C6531-31FC-4C43-B419-36824C7B3049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F280E8A-55BB-4CEA-AD3C-8B668396E539}" type="parTrans" cxnId="{557B8C38-690D-4EC8-8CF1-400709CE8AB2}">
      <dgm:prSet/>
      <dgm:spPr/>
      <dgm:t>
        <a:bodyPr/>
        <a:lstStyle/>
        <a:p>
          <a:endParaRPr lang="ru-RU"/>
        </a:p>
      </dgm:t>
    </dgm:pt>
    <dgm:pt modelId="{D1BBBCCF-6282-40AC-B0E9-8329A2520C0D}" type="sibTrans" cxnId="{557B8C38-690D-4EC8-8CF1-400709CE8AB2}">
      <dgm:prSet/>
      <dgm:spPr/>
      <dgm:t>
        <a:bodyPr/>
        <a:lstStyle/>
        <a:p>
          <a:endParaRPr lang="ru-RU"/>
        </a:p>
      </dgm:t>
    </dgm:pt>
    <dgm:pt modelId="{8808DAE1-57A6-4284-882B-49844A1ECF44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2A7A78-33D7-40BB-8918-672A5BCC43DF}" type="parTrans" cxnId="{47A58F17-2399-4803-85A4-47D1925FAEDD}">
      <dgm:prSet/>
      <dgm:spPr/>
      <dgm:t>
        <a:bodyPr/>
        <a:lstStyle/>
        <a:p>
          <a:endParaRPr lang="ru-RU"/>
        </a:p>
      </dgm:t>
    </dgm:pt>
    <dgm:pt modelId="{B1693159-1DC7-40D6-A397-238FCEED153C}" type="sibTrans" cxnId="{47A58F17-2399-4803-85A4-47D1925FAEDD}">
      <dgm:prSet/>
      <dgm:spPr/>
      <dgm:t>
        <a:bodyPr/>
        <a:lstStyle/>
        <a:p>
          <a:endParaRPr lang="ru-RU"/>
        </a:p>
      </dgm:t>
    </dgm:pt>
    <dgm:pt modelId="{FD147BC6-82F2-4B80-BBAA-A9D8118CAE1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сводные обоснования бюджетных ассигнований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8B9F661-BA8F-4FA7-AF73-F867060AC5B4}" type="parTrans" cxnId="{C683D570-1716-45DB-A319-DA8D495EF2D1}">
      <dgm:prSet/>
      <dgm:spPr/>
      <dgm:t>
        <a:bodyPr/>
        <a:lstStyle/>
        <a:p>
          <a:endParaRPr lang="ru-RU"/>
        </a:p>
      </dgm:t>
    </dgm:pt>
    <dgm:pt modelId="{8B75F8A9-AAF3-4FAB-B482-EDEE40E29F5C}" type="sibTrans" cxnId="{C683D570-1716-45DB-A319-DA8D495EF2D1}">
      <dgm:prSet/>
      <dgm:spPr/>
      <dgm:t>
        <a:bodyPr/>
        <a:lstStyle/>
        <a:p>
          <a:endParaRPr lang="ru-RU"/>
        </a:p>
      </dgm:t>
    </dgm:pt>
    <dgm:pt modelId="{8E1BBBC2-87D0-4254-869C-990F802374E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проекты целевых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C601A28-79C7-4375-8D4E-E1644C1BC313}" type="sibTrans" cxnId="{9DCFB6F3-5ECF-4AEF-A53B-257112ADD92A}">
      <dgm:prSet/>
      <dgm:spPr/>
      <dgm:t>
        <a:bodyPr/>
        <a:lstStyle/>
        <a:p>
          <a:endParaRPr lang="ru-RU"/>
        </a:p>
      </dgm:t>
    </dgm:pt>
    <dgm:pt modelId="{BDD191F0-D678-43BE-88A1-4F4E8AE97FF2}" type="parTrans" cxnId="{9DCFB6F3-5ECF-4AEF-A53B-257112ADD92A}">
      <dgm:prSet/>
      <dgm:spPr/>
      <dgm:t>
        <a:bodyPr/>
        <a:lstStyle/>
        <a:p>
          <a:endParaRPr lang="ru-RU"/>
        </a:p>
      </dgm:t>
    </dgm:pt>
    <dgm:pt modelId="{C5A93DBB-3C92-4E30-A6C6-92A87D53BB37}">
      <dgm:prSet phldrT="[Текст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EEE599D9-7107-40EA-9953-E9B184603887}" type="parTrans" cxnId="{7C1A2C41-EED6-4F74-AF4C-A75E63459E98}">
      <dgm:prSet/>
      <dgm:spPr/>
      <dgm:t>
        <a:bodyPr/>
        <a:lstStyle/>
        <a:p>
          <a:endParaRPr lang="ru-RU"/>
        </a:p>
      </dgm:t>
    </dgm:pt>
    <dgm:pt modelId="{8A680340-7F84-453E-ABD6-175BB1C266E9}" type="sibTrans" cxnId="{7C1A2C41-EED6-4F74-AF4C-A75E63459E98}">
      <dgm:prSet/>
      <dgm:spPr/>
      <dgm:t>
        <a:bodyPr/>
        <a:lstStyle/>
        <a:p>
          <a:endParaRPr lang="ru-RU"/>
        </a:p>
      </dgm:t>
    </dgm:pt>
    <dgm:pt modelId="{68810952-9F4D-4D44-999F-BD4621B98424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согласительные совещания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BCEB70-63C5-4C8A-87A2-90599DAEDEA0}" type="parTrans" cxnId="{2D56541E-7269-48E2-A65E-4F5F9E6C10CE}">
      <dgm:prSet/>
      <dgm:spPr/>
      <dgm:t>
        <a:bodyPr/>
        <a:lstStyle/>
        <a:p>
          <a:endParaRPr lang="ru-RU"/>
        </a:p>
      </dgm:t>
    </dgm:pt>
    <dgm:pt modelId="{8546A78D-14DC-45E7-93B4-EE302D6814DB}" type="sibTrans" cxnId="{2D56541E-7269-48E2-A65E-4F5F9E6C10CE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4" custLinFactNeighborX="-21269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4" custLinFactNeighborX="734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29A1D-40AC-413C-811F-6801B06AC0CB}" type="pres">
      <dgm:prSet presAssocID="{6B8A8083-1000-4AC0-85E7-2ADA29D2DFE6}" presName="sp" presStyleCnt="0"/>
      <dgm:spPr/>
    </dgm:pt>
    <dgm:pt modelId="{39E43551-D0C1-45DA-81C1-16A56F7F0D5C}" type="pres">
      <dgm:prSet presAssocID="{3B1C6531-31FC-4C43-B419-36824C7B3049}" presName="composite" presStyleCnt="0"/>
      <dgm:spPr/>
    </dgm:pt>
    <dgm:pt modelId="{4E7C3B55-F9E6-46C9-8A63-20FA98806583}" type="pres">
      <dgm:prSet presAssocID="{3B1C6531-31FC-4C43-B419-36824C7B30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99C6-CBB2-4EE1-BCD4-B29B2F1822D3}" type="pres">
      <dgm:prSet presAssocID="{3B1C6531-31FC-4C43-B419-36824C7B30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5E57-06F5-49A1-A800-585F1EE01D1F}" type="pres">
      <dgm:prSet presAssocID="{D1BBBCCF-6282-40AC-B0E9-8329A2520C0D}" presName="sp" presStyleCnt="0"/>
      <dgm:spPr/>
    </dgm:pt>
    <dgm:pt modelId="{5F12E014-7D23-47AA-8EE4-D0F2F9DE6FA4}" type="pres">
      <dgm:prSet presAssocID="{8808DAE1-57A6-4284-882B-49844A1ECF44}" presName="composite" presStyleCnt="0"/>
      <dgm:spPr/>
    </dgm:pt>
    <dgm:pt modelId="{4112EA34-FFBE-43AF-95BA-5DB04608183A}" type="pres">
      <dgm:prSet presAssocID="{8808DAE1-57A6-4284-882B-49844A1ECF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1D21-D6DE-4387-805A-82FAC90F3463}" type="pres">
      <dgm:prSet presAssocID="{8808DAE1-57A6-4284-882B-49844A1ECF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90CC4-3A7A-424A-B16B-AD44962A5094}" type="pres">
      <dgm:prSet presAssocID="{B1693159-1DC7-40D6-A397-238FCEED153C}" presName="sp" presStyleCnt="0"/>
      <dgm:spPr/>
    </dgm:pt>
    <dgm:pt modelId="{42380740-3314-4E13-9011-263CB3706B42}" type="pres">
      <dgm:prSet presAssocID="{C5A93DBB-3C92-4E30-A6C6-92A87D53BB37}" presName="composite" presStyleCnt="0"/>
      <dgm:spPr/>
    </dgm:pt>
    <dgm:pt modelId="{C83B0F12-C31E-4F07-8694-B2B772463B19}" type="pres">
      <dgm:prSet presAssocID="{C5A93DBB-3C92-4E30-A6C6-92A87D53BB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EF9B4-4C05-48FA-A79F-8B51FA46D9EA}" type="pres">
      <dgm:prSet presAssocID="{C5A93DBB-3C92-4E30-A6C6-92A87D53BB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F7376-0AE6-4F68-B2E2-F02638B16177}" type="presOf" srcId="{C5A93DBB-3C92-4E30-A6C6-92A87D53BB37}" destId="{C83B0F12-C31E-4F07-8694-B2B772463B19}" srcOrd="0" destOrd="0" presId="urn:microsoft.com/office/officeart/2005/8/layout/chevron2"/>
    <dgm:cxn modelId="{7C1A2C41-EED6-4F74-AF4C-A75E63459E98}" srcId="{75024E80-71FB-4A2D-A02E-C4FB32E3AD04}" destId="{C5A93DBB-3C92-4E30-A6C6-92A87D53BB37}" srcOrd="3" destOrd="0" parTransId="{EEE599D9-7107-40EA-9953-E9B184603887}" sibTransId="{8A680340-7F84-453E-ABD6-175BB1C266E9}"/>
    <dgm:cxn modelId="{14276BAD-B491-49E9-8528-CFEE8A538B6E}" type="presOf" srcId="{8E1BBBC2-87D0-4254-869C-990F802374EB}" destId="{90ED99C6-CBB2-4EE1-BCD4-B29B2F1822D3}" srcOrd="0" destOrd="0" presId="urn:microsoft.com/office/officeart/2005/8/layout/chevron2"/>
    <dgm:cxn modelId="{F65D2449-03D6-429A-AE09-15D37CF5BA1C}" type="presOf" srcId="{FD147BC6-82F2-4B80-BBAA-A9D8118CAE1B}" destId="{1AA81D21-D6DE-4387-805A-82FAC90F3463}" srcOrd="0" destOrd="0" presId="urn:microsoft.com/office/officeart/2005/8/layout/chevron2"/>
    <dgm:cxn modelId="{88291ECD-54B2-4ECF-ADBC-39A80C5200CB}" type="presOf" srcId="{3A953DDB-FBE8-45AC-861A-0652DBEA1DF7}" destId="{FA6BE490-56BE-4420-9DC7-3D9F2AF6CD9B}" srcOrd="0" destOrd="0" presId="urn:microsoft.com/office/officeart/2005/8/layout/chevron2"/>
    <dgm:cxn modelId="{C683D570-1716-45DB-A319-DA8D495EF2D1}" srcId="{8808DAE1-57A6-4284-882B-49844A1ECF44}" destId="{FD147BC6-82F2-4B80-BBAA-A9D8118CAE1B}" srcOrd="0" destOrd="0" parTransId="{88B9F661-BA8F-4FA7-AF73-F867060AC5B4}" sibTransId="{8B75F8A9-AAF3-4FAB-B482-EDEE40E29F5C}"/>
    <dgm:cxn modelId="{9DCFB6F3-5ECF-4AEF-A53B-257112ADD92A}" srcId="{3B1C6531-31FC-4C43-B419-36824C7B3049}" destId="{8E1BBBC2-87D0-4254-869C-990F802374EB}" srcOrd="0" destOrd="0" parTransId="{BDD191F0-D678-43BE-88A1-4F4E8AE97FF2}" sibTransId="{9C601A28-79C7-4375-8D4E-E1644C1BC313}"/>
    <dgm:cxn modelId="{6108C12B-A0B9-45CE-A762-D744F3FC3D96}" type="presOf" srcId="{F91717DC-F748-44FD-912F-7F14C7E00EE1}" destId="{7C6ACD4B-2B2F-4DE4-BCA6-A4B8ED94C3C4}" srcOrd="0" destOrd="0" presId="urn:microsoft.com/office/officeart/2005/8/layout/chevron2"/>
    <dgm:cxn modelId="{2D56541E-7269-48E2-A65E-4F5F9E6C10CE}" srcId="{C5A93DBB-3C92-4E30-A6C6-92A87D53BB37}" destId="{68810952-9F4D-4D44-999F-BD4621B98424}" srcOrd="0" destOrd="0" parTransId="{CFBCEB70-63C5-4C8A-87A2-90599DAEDEA0}" sibTransId="{8546A78D-14DC-45E7-93B4-EE302D6814DB}"/>
    <dgm:cxn modelId="{47A58F17-2399-4803-85A4-47D1925FAEDD}" srcId="{75024E80-71FB-4A2D-A02E-C4FB32E3AD04}" destId="{8808DAE1-57A6-4284-882B-49844A1ECF44}" srcOrd="2" destOrd="0" parTransId="{052A7A78-33D7-40BB-8918-672A5BCC43DF}" sibTransId="{B1693159-1DC7-40D6-A397-238FCEED153C}"/>
    <dgm:cxn modelId="{557B8C38-690D-4EC8-8CF1-400709CE8AB2}" srcId="{75024E80-71FB-4A2D-A02E-C4FB32E3AD04}" destId="{3B1C6531-31FC-4C43-B419-36824C7B3049}" srcOrd="1" destOrd="0" parTransId="{EF280E8A-55BB-4CEA-AD3C-8B668396E539}" sibTransId="{D1BBBCCF-6282-40AC-B0E9-8329A2520C0D}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E146310-5507-4A66-B4E9-BB27E005C102}" type="presOf" srcId="{8808DAE1-57A6-4284-882B-49844A1ECF44}" destId="{4112EA34-FFBE-43AF-95BA-5DB04608183A}" srcOrd="0" destOrd="0" presId="urn:microsoft.com/office/officeart/2005/8/layout/chevron2"/>
    <dgm:cxn modelId="{555C3912-3D0F-46AC-ADC4-81113C186FAD}" type="presOf" srcId="{75024E80-71FB-4A2D-A02E-C4FB32E3AD04}" destId="{0C2B82AC-C970-492B-9315-E6BF1B847DEB}" srcOrd="0" destOrd="0" presId="urn:microsoft.com/office/officeart/2005/8/layout/chevron2"/>
    <dgm:cxn modelId="{2678048D-0FC1-4251-8772-66E0F5F8EAAB}" type="presOf" srcId="{3B1C6531-31FC-4C43-B419-36824C7B3049}" destId="{4E7C3B55-F9E6-46C9-8A63-20FA98806583}" srcOrd="0" destOrd="0" presId="urn:microsoft.com/office/officeart/2005/8/layout/chevron2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BD05AAE4-0B21-4D6E-8001-A06ADA81A601}" type="presOf" srcId="{68810952-9F4D-4D44-999F-BD4621B98424}" destId="{CFAEF9B4-4C05-48FA-A79F-8B51FA46D9EA}" srcOrd="0" destOrd="0" presId="urn:microsoft.com/office/officeart/2005/8/layout/chevron2"/>
    <dgm:cxn modelId="{49A5CA1C-36ED-4F63-B1A3-AB9330FCBDFC}" type="presParOf" srcId="{0C2B82AC-C970-492B-9315-E6BF1B847DEB}" destId="{B8419E5B-F1DA-430C-892E-39AA237F47C0}" srcOrd="0" destOrd="0" presId="urn:microsoft.com/office/officeart/2005/8/layout/chevron2"/>
    <dgm:cxn modelId="{3469C709-D2AA-44C8-8493-FFC94748BDF8}" type="presParOf" srcId="{B8419E5B-F1DA-430C-892E-39AA237F47C0}" destId="{7C6ACD4B-2B2F-4DE4-BCA6-A4B8ED94C3C4}" srcOrd="0" destOrd="0" presId="urn:microsoft.com/office/officeart/2005/8/layout/chevron2"/>
    <dgm:cxn modelId="{075A9FD5-AF0B-4691-B977-38B606069A83}" type="presParOf" srcId="{B8419E5B-F1DA-430C-892E-39AA237F47C0}" destId="{FA6BE490-56BE-4420-9DC7-3D9F2AF6CD9B}" srcOrd="1" destOrd="0" presId="urn:microsoft.com/office/officeart/2005/8/layout/chevron2"/>
    <dgm:cxn modelId="{7C0D4CE2-4E40-4EFF-BC38-1C779D15FDFD}" type="presParOf" srcId="{0C2B82AC-C970-492B-9315-E6BF1B847DEB}" destId="{93229A1D-40AC-413C-811F-6801B06AC0CB}" srcOrd="1" destOrd="0" presId="urn:microsoft.com/office/officeart/2005/8/layout/chevron2"/>
    <dgm:cxn modelId="{77E277FD-8E44-4AE2-A4E7-EB29DBD742C3}" type="presParOf" srcId="{0C2B82AC-C970-492B-9315-E6BF1B847DEB}" destId="{39E43551-D0C1-45DA-81C1-16A56F7F0D5C}" srcOrd="2" destOrd="0" presId="urn:microsoft.com/office/officeart/2005/8/layout/chevron2"/>
    <dgm:cxn modelId="{DE6A6CA6-CEF1-46F7-8341-4DA82F51F1D9}" type="presParOf" srcId="{39E43551-D0C1-45DA-81C1-16A56F7F0D5C}" destId="{4E7C3B55-F9E6-46C9-8A63-20FA98806583}" srcOrd="0" destOrd="0" presId="urn:microsoft.com/office/officeart/2005/8/layout/chevron2"/>
    <dgm:cxn modelId="{E7D92C6E-327A-440C-A301-D2A8A745C687}" type="presParOf" srcId="{39E43551-D0C1-45DA-81C1-16A56F7F0D5C}" destId="{90ED99C6-CBB2-4EE1-BCD4-B29B2F1822D3}" srcOrd="1" destOrd="0" presId="urn:microsoft.com/office/officeart/2005/8/layout/chevron2"/>
    <dgm:cxn modelId="{D31F033C-D66A-41C8-A8C4-464AE727F886}" type="presParOf" srcId="{0C2B82AC-C970-492B-9315-E6BF1B847DEB}" destId="{63895E57-06F5-49A1-A800-585F1EE01D1F}" srcOrd="3" destOrd="0" presId="urn:microsoft.com/office/officeart/2005/8/layout/chevron2"/>
    <dgm:cxn modelId="{C629A39A-0DA8-4D0E-8A35-AE87B52E3FF1}" type="presParOf" srcId="{0C2B82AC-C970-492B-9315-E6BF1B847DEB}" destId="{5F12E014-7D23-47AA-8EE4-D0F2F9DE6FA4}" srcOrd="4" destOrd="0" presId="urn:microsoft.com/office/officeart/2005/8/layout/chevron2"/>
    <dgm:cxn modelId="{9C8E9861-513C-49D4-872B-0A2ED7A5D89A}" type="presParOf" srcId="{5F12E014-7D23-47AA-8EE4-D0F2F9DE6FA4}" destId="{4112EA34-FFBE-43AF-95BA-5DB04608183A}" srcOrd="0" destOrd="0" presId="urn:microsoft.com/office/officeart/2005/8/layout/chevron2"/>
    <dgm:cxn modelId="{02445A59-A533-457E-B8AB-5036AE4476DE}" type="presParOf" srcId="{5F12E014-7D23-47AA-8EE4-D0F2F9DE6FA4}" destId="{1AA81D21-D6DE-4387-805A-82FAC90F3463}" srcOrd="1" destOrd="0" presId="urn:microsoft.com/office/officeart/2005/8/layout/chevron2"/>
    <dgm:cxn modelId="{1DD8DA46-6CD0-4AD3-86F7-171E6B67AE2F}" type="presParOf" srcId="{0C2B82AC-C970-492B-9315-E6BF1B847DEB}" destId="{F8C90CC4-3A7A-424A-B16B-AD44962A5094}" srcOrd="5" destOrd="0" presId="urn:microsoft.com/office/officeart/2005/8/layout/chevron2"/>
    <dgm:cxn modelId="{A2E7113B-5863-4802-9880-F58F13AEACF0}" type="presParOf" srcId="{0C2B82AC-C970-492B-9315-E6BF1B847DEB}" destId="{42380740-3314-4E13-9011-263CB3706B42}" srcOrd="6" destOrd="0" presId="urn:microsoft.com/office/officeart/2005/8/layout/chevron2"/>
    <dgm:cxn modelId="{B12988E6-F46F-46C9-B554-BA5FF60DBC34}" type="presParOf" srcId="{42380740-3314-4E13-9011-263CB3706B42}" destId="{C83B0F12-C31E-4F07-8694-B2B772463B19}" srcOrd="0" destOrd="0" presId="urn:microsoft.com/office/officeart/2005/8/layout/chevron2"/>
    <dgm:cxn modelId="{86BC94BD-6179-4CD2-806F-EAB5907E1179}" type="presParOf" srcId="{42380740-3314-4E13-9011-263CB3706B42}" destId="{CFAEF9B4-4C05-48FA-A79F-8B51FA46D9E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solidFill>
          <a:srgbClr val="99FF99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rgbClr val="99FF99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предложение о разработке ДЦП, ВЦП и (или) внесении изменений в действующую ДЦП, ВЦП, в том числе о включении в ДЦП, ВЦП отдельных мероприятий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</dgm:pt>
    <dgm:pt modelId="{7C6ACD4B-2B2F-4DE4-BCA6-A4B8ED94C3C4}" type="pres">
      <dgm:prSet presAssocID="{F91717DC-F748-44FD-912F-7F14C7E00EE1}" presName="parentText" presStyleLbl="alignNode1" presStyleIdx="0" presStyleCnt="1" custLinFactNeighborX="-21269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1" custScaleY="18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CF63B-6D9A-4192-8ACF-29B8E5920AA3}" type="presOf" srcId="{75024E80-71FB-4A2D-A02E-C4FB32E3AD04}" destId="{0C2B82AC-C970-492B-9315-E6BF1B847DEB}" srcOrd="0" destOrd="0" presId="urn:microsoft.com/office/officeart/2005/8/layout/chevron2"/>
    <dgm:cxn modelId="{29FA1551-BC8F-4272-9C51-A06E91943305}" type="presOf" srcId="{3A953DDB-FBE8-45AC-861A-0652DBEA1DF7}" destId="{FA6BE490-56BE-4420-9DC7-3D9F2AF6CD9B}" srcOrd="0" destOrd="0" presId="urn:microsoft.com/office/officeart/2005/8/layout/chevron2"/>
    <dgm:cxn modelId="{0A0370CE-89CD-4159-B1C6-12E9449D8CD0}" type="presOf" srcId="{F91717DC-F748-44FD-912F-7F14C7E00EE1}" destId="{7C6ACD4B-2B2F-4DE4-BCA6-A4B8ED94C3C4}" srcOrd="0" destOrd="0" presId="urn:microsoft.com/office/officeart/2005/8/layout/chevron2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CE38E335-4BCB-4859-9B2D-CE5D0F5A1942}" type="presParOf" srcId="{0C2B82AC-C970-492B-9315-E6BF1B847DEB}" destId="{B8419E5B-F1DA-430C-892E-39AA237F47C0}" srcOrd="0" destOrd="0" presId="urn:microsoft.com/office/officeart/2005/8/layout/chevron2"/>
    <dgm:cxn modelId="{D2B167FE-8D2F-4740-B3BD-F056E8F74901}" type="presParOf" srcId="{B8419E5B-F1DA-430C-892E-39AA237F47C0}" destId="{7C6ACD4B-2B2F-4DE4-BCA6-A4B8ED94C3C4}" srcOrd="0" destOrd="0" presId="urn:microsoft.com/office/officeart/2005/8/layout/chevron2"/>
    <dgm:cxn modelId="{F0CF1B34-13D4-4C82-B014-187BA440836B}" type="presParOf" srcId="{B8419E5B-F1DA-430C-892E-39AA237F47C0}" destId="{FA6BE490-56BE-4420-9DC7-3D9F2AF6CD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24E80-71FB-4A2D-A02E-C4FB32E3AD0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717DC-F748-44FD-912F-7F14C7E00EE1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3057DF-AB32-4C92-B0F0-9CDFD9545A8B}" type="parTrans" cxnId="{80373F85-6FCF-4F46-8772-DAA2A94BA38A}">
      <dgm:prSet/>
      <dgm:spPr/>
      <dgm:t>
        <a:bodyPr/>
        <a:lstStyle/>
        <a:p>
          <a:endParaRPr lang="ru-RU"/>
        </a:p>
      </dgm:t>
    </dgm:pt>
    <dgm:pt modelId="{6B8A8083-1000-4AC0-85E7-2ADA29D2DFE6}" type="sibTrans" cxnId="{80373F85-6FCF-4F46-8772-DAA2A94BA38A}">
      <dgm:prSet/>
      <dgm:spPr/>
      <dgm:t>
        <a:bodyPr/>
        <a:lstStyle/>
        <a:p>
          <a:endParaRPr lang="ru-RU"/>
        </a:p>
      </dgm:t>
    </dgm:pt>
    <dgm:pt modelId="{3A953DDB-FBE8-45AC-861A-0652DBEA1DF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Выработка решений по вопросам формирования и корректировки ДЦП и ВЦП, рассмотрение проектов целевых программ, предложений ГРБС в ДЦП и ВЦП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EFDEB2-F7FB-4C78-B073-625FE269D2F7}" type="parTrans" cxnId="{0F48EA3A-64F5-47F6-B159-F14F6EBC080C}">
      <dgm:prSet/>
      <dgm:spPr/>
      <dgm:t>
        <a:bodyPr/>
        <a:lstStyle/>
        <a:p>
          <a:endParaRPr lang="ru-RU"/>
        </a:p>
      </dgm:t>
    </dgm:pt>
    <dgm:pt modelId="{49416D92-4CFF-4230-92DD-21668226DBF1}" type="sibTrans" cxnId="{0F48EA3A-64F5-47F6-B159-F14F6EBC080C}">
      <dgm:prSet/>
      <dgm:spPr/>
      <dgm:t>
        <a:bodyPr/>
        <a:lstStyle/>
        <a:p>
          <a:endParaRPr lang="ru-RU"/>
        </a:p>
      </dgm:t>
    </dgm:pt>
    <dgm:pt modelId="{0C2B82AC-C970-492B-9315-E6BF1B847DEB}" type="pres">
      <dgm:prSet presAssocID="{75024E80-71FB-4A2D-A02E-C4FB32E3AD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19E5B-F1DA-430C-892E-39AA237F47C0}" type="pres">
      <dgm:prSet presAssocID="{F91717DC-F748-44FD-912F-7F14C7E00EE1}" presName="composite" presStyleCnt="0"/>
      <dgm:spPr/>
      <dgm:t>
        <a:bodyPr/>
        <a:lstStyle/>
        <a:p>
          <a:endParaRPr lang="ru-RU"/>
        </a:p>
      </dgm:t>
    </dgm:pt>
    <dgm:pt modelId="{7C6ACD4B-2B2F-4DE4-BCA6-A4B8ED94C3C4}" type="pres">
      <dgm:prSet presAssocID="{F91717DC-F748-44FD-912F-7F14C7E00EE1}" presName="parentText" presStyleLbl="alignNode1" presStyleIdx="0" presStyleCnt="1" custScaleY="121707" custLinFactNeighborX="-32116" custLinFactNeighborY="-18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BE490-56BE-4420-9DC7-3D9F2AF6CD9B}" type="pres">
      <dgm:prSet presAssocID="{F91717DC-F748-44FD-912F-7F14C7E00EE1}" presName="descendantText" presStyleLbl="alignAcc1" presStyleIdx="0" presStyleCnt="1" custScaleY="188295" custLinFactNeighborX="-1930" custLinFactNeighborY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95163-D5C5-48E1-9B44-A66898BAE90C}" type="presOf" srcId="{75024E80-71FB-4A2D-A02E-C4FB32E3AD04}" destId="{0C2B82AC-C970-492B-9315-E6BF1B847DEB}" srcOrd="0" destOrd="0" presId="urn:microsoft.com/office/officeart/2005/8/layout/chevron2"/>
    <dgm:cxn modelId="{186F8E93-5FE6-402F-9349-1C44692669E7}" type="presOf" srcId="{F91717DC-F748-44FD-912F-7F14C7E00EE1}" destId="{7C6ACD4B-2B2F-4DE4-BCA6-A4B8ED94C3C4}" srcOrd="0" destOrd="0" presId="urn:microsoft.com/office/officeart/2005/8/layout/chevron2"/>
    <dgm:cxn modelId="{80373F85-6FCF-4F46-8772-DAA2A94BA38A}" srcId="{75024E80-71FB-4A2D-A02E-C4FB32E3AD04}" destId="{F91717DC-F748-44FD-912F-7F14C7E00EE1}" srcOrd="0" destOrd="0" parTransId="{513057DF-AB32-4C92-B0F0-9CDFD9545A8B}" sibTransId="{6B8A8083-1000-4AC0-85E7-2ADA29D2DFE6}"/>
    <dgm:cxn modelId="{02FD78E1-98B2-4993-8573-14652CDD13B0}" type="presOf" srcId="{3A953DDB-FBE8-45AC-861A-0652DBEA1DF7}" destId="{FA6BE490-56BE-4420-9DC7-3D9F2AF6CD9B}" srcOrd="0" destOrd="0" presId="urn:microsoft.com/office/officeart/2005/8/layout/chevron2"/>
    <dgm:cxn modelId="{0F48EA3A-64F5-47F6-B159-F14F6EBC080C}" srcId="{F91717DC-F748-44FD-912F-7F14C7E00EE1}" destId="{3A953DDB-FBE8-45AC-861A-0652DBEA1DF7}" srcOrd="0" destOrd="0" parTransId="{2FEFDEB2-F7FB-4C78-B073-625FE269D2F7}" sibTransId="{49416D92-4CFF-4230-92DD-21668226DBF1}"/>
    <dgm:cxn modelId="{E6784F9B-3113-4C61-835C-D6137A0B795E}" type="presParOf" srcId="{0C2B82AC-C970-492B-9315-E6BF1B847DEB}" destId="{B8419E5B-F1DA-430C-892E-39AA237F47C0}" srcOrd="0" destOrd="0" presId="urn:microsoft.com/office/officeart/2005/8/layout/chevron2"/>
    <dgm:cxn modelId="{F5076484-9EE7-4D96-948E-7CED304009CD}" type="presParOf" srcId="{B8419E5B-F1DA-430C-892E-39AA237F47C0}" destId="{7C6ACD4B-2B2F-4DE4-BCA6-A4B8ED94C3C4}" srcOrd="0" destOrd="0" presId="urn:microsoft.com/office/officeart/2005/8/layout/chevron2"/>
    <dgm:cxn modelId="{6A2BFD30-7B0C-463F-814A-D17EBF2645C0}" type="presParOf" srcId="{B8419E5B-F1DA-430C-892E-39AA237F47C0}" destId="{FA6BE490-56BE-4420-9DC7-3D9F2AF6CD9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1855" y="18390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83906"/>
        <a:ext cx="1212367" cy="848657"/>
      </dsp:txXfrm>
    </dsp:sp>
    <dsp:sp modelId="{7A4ED3DB-93E4-404C-803F-A18D568AA704}">
      <dsp:nvSpPr>
        <dsp:cNvPr id="0" name=""/>
        <dsp:cNvSpPr/>
      </dsp:nvSpPr>
      <dsp:spPr>
        <a:xfrm rot="5400000">
          <a:off x="2046533" y="-1195824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Терский район (размещаются на сайте администрации Терского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195824"/>
        <a:ext cx="788038" cy="3183790"/>
      </dsp:txXfrm>
    </dsp:sp>
    <dsp:sp modelId="{47CD549A-034C-4C5D-8732-083B190F40F6}">
      <dsp:nvSpPr>
        <dsp:cNvPr id="0" name=""/>
        <dsp:cNvSpPr/>
      </dsp:nvSpPr>
      <dsp:spPr>
        <a:xfrm rot="5400000">
          <a:off x="-181855" y="1195851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195851"/>
        <a:ext cx="1212367" cy="848657"/>
      </dsp:txXfrm>
    </dsp:sp>
    <dsp:sp modelId="{41B15AB1-9DB6-44FC-B49E-8FF7D75B1B9F}">
      <dsp:nvSpPr>
        <dsp:cNvPr id="0" name=""/>
        <dsp:cNvSpPr/>
      </dsp:nvSpPr>
      <dsp:spPr>
        <a:xfrm rot="5400000">
          <a:off x="2046533" y="-183879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Терского района об  бюджете на очередной финансовый год (проходят в Совете депутатов Терского района ежегодно в декабре)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83879"/>
        <a:ext cx="788038" cy="3183790"/>
      </dsp:txXfrm>
    </dsp:sp>
    <dsp:sp modelId="{7BB7958F-2FB5-4677-9831-A28968175930}">
      <dsp:nvSpPr>
        <dsp:cNvPr id="0" name=""/>
        <dsp:cNvSpPr/>
      </dsp:nvSpPr>
      <dsp:spPr>
        <a:xfrm rot="5400000">
          <a:off x="-181855" y="220779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2207796"/>
        <a:ext cx="1212367" cy="848657"/>
      </dsp:txXfrm>
    </dsp:sp>
    <dsp:sp modelId="{AEBFDA2D-0B85-463D-BBB3-4CA6B9FD160B}">
      <dsp:nvSpPr>
        <dsp:cNvPr id="0" name=""/>
        <dsp:cNvSpPr/>
      </dsp:nvSpPr>
      <dsp:spPr>
        <a:xfrm rot="5400000">
          <a:off x="2046533" y="828065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Терского района ежегодно в 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828065"/>
        <a:ext cx="788038" cy="3183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92654" y="92973"/>
          <a:ext cx="617693" cy="4323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-92654" y="92973"/>
        <a:ext cx="617693" cy="432385"/>
      </dsp:txXfrm>
    </dsp:sp>
    <dsp:sp modelId="{FA6BE490-56BE-4420-9DC7-3D9F2AF6CD9B}">
      <dsp:nvSpPr>
        <dsp:cNvPr id="0" name=""/>
        <dsp:cNvSpPr/>
      </dsp:nvSpPr>
      <dsp:spPr>
        <a:xfrm rot="5400000">
          <a:off x="2535722" y="-2103017"/>
          <a:ext cx="401500" cy="4608174"/>
        </a:xfrm>
        <a:prstGeom prst="round2SameRect">
          <a:avLst/>
        </a:prstGeom>
        <a:solidFill>
          <a:schemeClr val="accent1">
            <a:lumMod val="40000"/>
            <a:lumOff val="60000"/>
            <a:alpha val="81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конкурсное распределение принимаемых расходных обязательств</a:t>
          </a:r>
          <a:endParaRPr lang="ru-RU" sz="1200" kern="1200" dirty="0"/>
        </a:p>
      </dsp:txBody>
      <dsp:txXfrm rot="5400000">
        <a:off x="2535722" y="-2103017"/>
        <a:ext cx="401500" cy="4608174"/>
      </dsp:txXfrm>
    </dsp:sp>
    <dsp:sp modelId="{4E7C3B55-F9E6-46C9-8A63-20FA98806583}">
      <dsp:nvSpPr>
        <dsp:cNvPr id="0" name=""/>
        <dsp:cNvSpPr/>
      </dsp:nvSpPr>
      <dsp:spPr>
        <a:xfrm rot="5400000">
          <a:off x="-92654" y="626768"/>
          <a:ext cx="617693" cy="4323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5400000">
        <a:off x="-92654" y="626768"/>
        <a:ext cx="617693" cy="432385"/>
      </dsp:txXfrm>
    </dsp:sp>
    <dsp:sp modelId="{90ED99C6-CBB2-4EE1-BCD4-B29B2F1822D3}">
      <dsp:nvSpPr>
        <dsp:cNvPr id="0" name=""/>
        <dsp:cNvSpPr/>
      </dsp:nvSpPr>
      <dsp:spPr>
        <a:xfrm rot="5400000">
          <a:off x="2489905" y="-1595865"/>
          <a:ext cx="493135" cy="4608174"/>
        </a:xfrm>
        <a:prstGeom prst="round2SameRect">
          <a:avLst/>
        </a:prstGeom>
        <a:solidFill>
          <a:schemeClr val="accent1">
            <a:lumMod val="40000"/>
            <a:lumOff val="60000"/>
            <a:alpha val="83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анализ результатов оценки  эффективности деятельности ГРБС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89905" y="-1595865"/>
        <a:ext cx="493135" cy="46081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54422" y="54536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54536"/>
        <a:ext cx="362817" cy="253972"/>
      </dsp:txXfrm>
    </dsp:sp>
    <dsp:sp modelId="{FA6BE490-56BE-4420-9DC7-3D9F2AF6CD9B}">
      <dsp:nvSpPr>
        <dsp:cNvPr id="0" name=""/>
        <dsp:cNvSpPr/>
      </dsp:nvSpPr>
      <dsp:spPr>
        <a:xfrm rot="5400000">
          <a:off x="2601358" y="-2347386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проектов целевых программ</a:t>
          </a:r>
          <a:endParaRPr lang="ru-RU" sz="1200" kern="1200" dirty="0"/>
        </a:p>
      </dsp:txBody>
      <dsp:txXfrm rot="5400000">
        <a:off x="2601358" y="-2347386"/>
        <a:ext cx="235831" cy="4930603"/>
      </dsp:txXfrm>
    </dsp:sp>
    <dsp:sp modelId="{4E7C3B55-F9E6-46C9-8A63-20FA98806583}">
      <dsp:nvSpPr>
        <dsp:cNvPr id="0" name=""/>
        <dsp:cNvSpPr/>
      </dsp:nvSpPr>
      <dsp:spPr>
        <a:xfrm rot="5400000">
          <a:off x="-54422" y="341768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341768"/>
        <a:ext cx="362817" cy="253972"/>
      </dsp:txXfrm>
    </dsp:sp>
    <dsp:sp modelId="{90ED99C6-CBB2-4EE1-BCD4-B29B2F1822D3}">
      <dsp:nvSpPr>
        <dsp:cNvPr id="0" name=""/>
        <dsp:cNvSpPr/>
      </dsp:nvSpPr>
      <dsp:spPr>
        <a:xfrm rot="5400000">
          <a:off x="2601358" y="-2060039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проекты целевых программ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2060039"/>
        <a:ext cx="235831" cy="4930603"/>
      </dsp:txXfrm>
    </dsp:sp>
    <dsp:sp modelId="{4112EA34-FFBE-43AF-95BA-5DB04608183A}">
      <dsp:nvSpPr>
        <dsp:cNvPr id="0" name=""/>
        <dsp:cNvSpPr/>
      </dsp:nvSpPr>
      <dsp:spPr>
        <a:xfrm rot="5400000">
          <a:off x="-54422" y="628394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4422" y="628394"/>
        <a:ext cx="362817" cy="253972"/>
      </dsp:txXfrm>
    </dsp:sp>
    <dsp:sp modelId="{1AA81D21-D6DE-4387-805A-82FAC90F3463}">
      <dsp:nvSpPr>
        <dsp:cNvPr id="0" name=""/>
        <dsp:cNvSpPr/>
      </dsp:nvSpPr>
      <dsp:spPr>
        <a:xfrm rot="5400000">
          <a:off x="2601358" y="-1773413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сводные обоснования бюджетных ассигнований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1773413"/>
        <a:ext cx="235831" cy="4930603"/>
      </dsp:txXfrm>
    </dsp:sp>
    <dsp:sp modelId="{C83B0F12-C31E-4F07-8694-B2B772463B19}">
      <dsp:nvSpPr>
        <dsp:cNvPr id="0" name=""/>
        <dsp:cNvSpPr/>
      </dsp:nvSpPr>
      <dsp:spPr>
        <a:xfrm rot="5400000">
          <a:off x="-54422" y="915020"/>
          <a:ext cx="362817" cy="253972"/>
        </a:xfrm>
        <a:prstGeom prst="chevron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49000">
              <a:schemeClr val="accent3">
                <a:lumMod val="40000"/>
                <a:lumOff val="60000"/>
              </a:schemeClr>
            </a:gs>
            <a:gs pos="49100">
              <a:schemeClr val="accent3">
                <a:lumMod val="60000"/>
                <a:lumOff val="40000"/>
              </a:schemeClr>
            </a:gs>
            <a:gs pos="92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54422" y="915020"/>
        <a:ext cx="362817" cy="253972"/>
      </dsp:txXfrm>
    </dsp:sp>
    <dsp:sp modelId="{CFAEF9B4-4C05-48FA-A79F-8B51FA46D9EA}">
      <dsp:nvSpPr>
        <dsp:cNvPr id="0" name=""/>
        <dsp:cNvSpPr/>
      </dsp:nvSpPr>
      <dsp:spPr>
        <a:xfrm rot="5400000">
          <a:off x="2601358" y="-1486787"/>
          <a:ext cx="235831" cy="493060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согласительные совещания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01358" y="-1486787"/>
        <a:ext cx="235831" cy="49306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53278" y="214084"/>
          <a:ext cx="355192" cy="248634"/>
        </a:xfrm>
        <a:prstGeom prst="chevron">
          <a:avLst/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 rot="5400000">
        <a:off x="-53278" y="214084"/>
        <a:ext cx="355192" cy="248634"/>
      </dsp:txXfrm>
    </dsp:sp>
    <dsp:sp modelId="{FA6BE490-56BE-4420-9DC7-3D9F2AF6CD9B}">
      <dsp:nvSpPr>
        <dsp:cNvPr id="0" name=""/>
        <dsp:cNvSpPr/>
      </dsp:nvSpPr>
      <dsp:spPr>
        <a:xfrm rot="5400000">
          <a:off x="2499242" y="-2191134"/>
          <a:ext cx="434726" cy="4935941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предложение о разработке ДЦП, ВЦП и (или) внесении изменений в действующую ДЦП, ВЦП, в том числе о включении в ДЦП, ВЦП отдельных мероприятий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9242" y="-2191134"/>
        <a:ext cx="434726" cy="49359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ACD4B-2B2F-4DE4-BCA6-A4B8ED94C3C4}">
      <dsp:nvSpPr>
        <dsp:cNvPr id="0" name=""/>
        <dsp:cNvSpPr/>
      </dsp:nvSpPr>
      <dsp:spPr>
        <a:xfrm rot="5400000">
          <a:off x="-75469" y="146910"/>
          <a:ext cx="682559" cy="388741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5400000">
        <a:off x="-75469" y="146910"/>
        <a:ext cx="682559" cy="388741"/>
      </dsp:txXfrm>
    </dsp:sp>
    <dsp:sp modelId="{FA6BE490-56BE-4420-9DC7-3D9F2AF6CD9B}">
      <dsp:nvSpPr>
        <dsp:cNvPr id="0" name=""/>
        <dsp:cNvSpPr/>
      </dsp:nvSpPr>
      <dsp:spPr>
        <a:xfrm rot="5400000">
          <a:off x="2443333" y="-1946631"/>
          <a:ext cx="683270" cy="457653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Выработка решений по вопросам формирования и корректировки ДЦП и ВЦП, рассмотрение проектов целевых программ, предложений ГРБС в ДЦП и ВЦП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43333" y="-1946631"/>
        <a:ext cx="683270" cy="457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55C3-BF2F-404A-B011-85564C043F4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p:oleObj spid="_x0000_s1075" name="Image" r:id="rId16" imgW="13003175" imgH="1523272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minfin.gov-murma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7239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http://terskyrayon.ru/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624" y="4724400"/>
            <a:ext cx="7422976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@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685800" cy="685800"/>
          </a:xfrm>
          <a:prstGeom prst="rect">
            <a:avLst/>
          </a:prstGeom>
          <a:noFill/>
        </p:spPr>
      </p:pic>
      <p:pic>
        <p:nvPicPr>
          <p:cNvPr id="33794" name="Picture 2" descr="C:\Documents and Settings\s_en\Рабочий стол\Минфин Бюджет для граждан\герб райо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0"/>
            <a:ext cx="1857388" cy="2365375"/>
          </a:xfrm>
          <a:prstGeom prst="rect">
            <a:avLst/>
          </a:prstGeom>
          <a:noFill/>
        </p:spPr>
      </p:pic>
    </p:spTree>
    <p:controls>
      <p:control spid="33795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2" y="1357298"/>
          <a:ext cx="3071833" cy="527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49 969,9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4 633,6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36 419,2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55 486,0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136 530,0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22 668,1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2 930,0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37 315,4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3 433,3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395,1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45 397,9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19 140,3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4 564,5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333 310,2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63 574,7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57 400,4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359 384,2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398 041,4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6 261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ТЕРСКОГО РАЙОНА НА 2014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МО ТЕРСКИЙ РАЙОН В СООТВЕТСТВИИ 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НАПРАВЛЕНИЯМИ ДЕЯТЕЛЬНОСТИ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2014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 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124744"/>
          <a:ext cx="8424938" cy="5328593"/>
        </p:xfrm>
        <a:graphic>
          <a:graphicData uri="http://schemas.openxmlformats.org/drawingml/2006/table">
            <a:tbl>
              <a:tblPr/>
              <a:tblGrid>
                <a:gridCol w="3859244"/>
                <a:gridCol w="1986138"/>
                <a:gridCol w="859852"/>
                <a:gridCol w="859852"/>
                <a:gridCol w="859852"/>
              </a:tblGrid>
              <a:tr h="63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508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Развитие и повышение качества человеческого капитала</a:t>
                      </a:r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9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 2 «Развитие физической культуры и спорта в Терском районе»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3 433,3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2 655,6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2 665,6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04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3 «Развитие образования»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образования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54 592,1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448,6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53 409 6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5 «Развитие культуры»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25 101,6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25 270,9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75654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0" y="1124745"/>
          <a:ext cx="8280922" cy="5304651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979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7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73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Обеспечение благоприятной</a:t>
                      </a:r>
                      <a:r>
                        <a:rPr lang="ru-RU" sz="1000" b="1" i="1" u="none" strike="noStrike" baseline="0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 окружающей среды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4«Обеспечение безопасности проживания и охрана окружающей среды»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района,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спорта, молодежной и социальной политики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0503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83266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83266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6025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052736"/>
          <a:ext cx="8208912" cy="5515656"/>
        </p:xfrm>
        <a:graphic>
          <a:graphicData uri="http://schemas.openxmlformats.org/drawingml/2006/table">
            <a:tbl>
              <a:tblPr/>
              <a:tblGrid>
                <a:gridCol w="3760288"/>
                <a:gridCol w="1935212"/>
                <a:gridCol w="837804"/>
                <a:gridCol w="837804"/>
                <a:gridCol w="837804"/>
              </a:tblGrid>
              <a:tr h="908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24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Повышение безопасности населения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8 «Совершенствование системы защиты населения муниципального образования Терский район от чрезвычайных ситуаций природного и техногенного характера, обеспечение пожарной безопасности»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 Отдел гражданской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обороны, чрезвычайных ситуаций  и мобилизационной подготовки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789,8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2 137,4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2 167,4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03936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63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63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7159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24744"/>
          <a:ext cx="8280920" cy="5256583"/>
        </p:xfrm>
        <a:graphic>
          <a:graphicData uri="http://schemas.openxmlformats.org/drawingml/2006/table">
            <a:tbl>
              <a:tblPr/>
              <a:tblGrid>
                <a:gridCol w="3793274"/>
                <a:gridCol w="1952187"/>
                <a:gridCol w="845153"/>
                <a:gridCol w="845153"/>
                <a:gridCol w="845153"/>
              </a:tblGrid>
              <a:tr h="90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0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Обеспечение комфортных условий для жизнедеятельности</a:t>
                      </a:r>
                      <a:endParaRPr lang="ru-RU" sz="1000" b="1" i="1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7 «Создание условий для оказания  медицинской помощи населению на территории Терского района» 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Терского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района, 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спорта, молодежной и социальной политики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258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2588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70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24745"/>
          <a:ext cx="8352928" cy="5018899"/>
        </p:xfrm>
        <a:graphic>
          <a:graphicData uri="http://schemas.openxmlformats.org/drawingml/2006/table">
            <a:tbl>
              <a:tblPr/>
              <a:tblGrid>
                <a:gridCol w="3826256"/>
                <a:gridCol w="1969163"/>
                <a:gridCol w="852503"/>
                <a:gridCol w="852503"/>
                <a:gridCol w="852503"/>
              </a:tblGrid>
              <a:tr h="78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2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29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направлению: </a:t>
                      </a:r>
                      <a:r>
                        <a:rPr lang="ru-RU" sz="10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Обеспечение экономического роста, развития и модернизации</a:t>
                      </a:r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1 «Развитие конкурентно-способной экономики» на 2014-2016 годы 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района, Экономический отдел, Отдел культуры спорта, молодежной и социальной политики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1 954,0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69364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4627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769336"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097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052736"/>
          <a:ext cx="8352927" cy="5507123"/>
        </p:xfrm>
        <a:graphic>
          <a:graphicData uri="http://schemas.openxmlformats.org/drawingml/2006/table">
            <a:tbl>
              <a:tblPr/>
              <a:tblGrid>
                <a:gridCol w="3826257"/>
                <a:gridCol w="1969161"/>
                <a:gridCol w="852503"/>
                <a:gridCol w="852503"/>
                <a:gridCol w="852503"/>
              </a:tblGrid>
              <a:tr h="892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0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17375D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000" b="1" i="1" u="none" strike="noStrike" dirty="0" smtClean="0">
                          <a:solidFill>
                            <a:srgbClr val="17375D"/>
                          </a:solidFill>
                          <a:latin typeface="Times New Roman"/>
                        </a:rPr>
                        <a:t>направлению: Повышение эффективности муниципального управления</a:t>
                      </a:r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6  «Развитие муниципального управления и гражданского общества» на 2014-2016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 района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50 539,5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49 880,4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49 749,2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73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муниципального образования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Терский район  9 «Управление муниципальными финансами, создание условий для эффективного, устойчивого управления муниципальными финансами муниципального образования Терский район» на 2014-2016 годы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Терского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района, Финансовый отдел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17 219,1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17 744,2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18 106,4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913851"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109242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  <a:tr h="735283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C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74638"/>
          <a:ext cx="9036496" cy="658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9" name="Прямая со стрелкой 68"/>
          <p:cNvCxnSpPr/>
          <p:nvPr/>
        </p:nvCxnSpPr>
        <p:spPr>
          <a:xfrm flipV="1">
            <a:off x="1763713" y="2997200"/>
            <a:ext cx="0" cy="223202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16013" y="3284538"/>
            <a:ext cx="6985000" cy="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одержимое 2"/>
          <p:cNvGraphicFramePr>
            <a:graphicFrameLocks/>
          </p:cNvGraphicFramePr>
          <p:nvPr/>
        </p:nvGraphicFramePr>
        <p:xfrm>
          <a:off x="3643306" y="1071546"/>
          <a:ext cx="504056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979712" y="6350"/>
            <a:ext cx="67070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ОРГАНИЗАЦИОННАЯ СОСТАВЛЯЮЩАЯ –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ОСНОВА  УСПЕШНОГО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ПРОЕКТА  </a:t>
            </a:r>
          </a:p>
        </p:txBody>
      </p:sp>
      <p:graphicFrame>
        <p:nvGraphicFramePr>
          <p:cNvPr id="9" name="Содержимое 2"/>
          <p:cNvGraphicFramePr>
            <a:graphicFrameLocks/>
          </p:cNvGraphicFramePr>
          <p:nvPr/>
        </p:nvGraphicFramePr>
        <p:xfrm>
          <a:off x="3563888" y="5085184"/>
          <a:ext cx="51845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одержимое 2"/>
          <p:cNvGraphicFramePr>
            <a:graphicFrameLocks/>
          </p:cNvGraphicFramePr>
          <p:nvPr/>
        </p:nvGraphicFramePr>
        <p:xfrm>
          <a:off x="3563888" y="6237312"/>
          <a:ext cx="51845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00034" y="2000240"/>
            <a:ext cx="266429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Программно-целевой совет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Терского района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3429000"/>
            <a:ext cx="1296144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«Развитие и повышение качества человеческого капитала»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3429000"/>
            <a:ext cx="1785950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благоприятной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среды»,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3429000"/>
            <a:ext cx="1368152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комфортных условий для жизнедеятельности»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3429000"/>
            <a:ext cx="1368152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экономического роста, развития и модернизации»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96336" y="3429000"/>
            <a:ext cx="1404820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«Повышение эффективности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управления»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6309320"/>
            <a:ext cx="3024336" cy="360040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Инициативные предложения о разработке целевых программ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229200"/>
            <a:ext cx="3024336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Экономический отдел администрации Терского района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08175" y="2997200"/>
            <a:ext cx="0" cy="287338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55650" y="3284538"/>
            <a:ext cx="360363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101013" y="3284538"/>
            <a:ext cx="215900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357422" y="3286124"/>
            <a:ext cx="0" cy="14446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364163" y="3284538"/>
            <a:ext cx="7937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6875463" y="3284538"/>
            <a:ext cx="9525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763713" y="6021388"/>
            <a:ext cx="0" cy="287337"/>
          </a:xfrm>
          <a:prstGeom prst="straightConnector1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Содержимое 2"/>
          <p:cNvGraphicFramePr>
            <a:graphicFrameLocks/>
          </p:cNvGraphicFramePr>
          <p:nvPr/>
        </p:nvGraphicFramePr>
        <p:xfrm>
          <a:off x="3643306" y="2357430"/>
          <a:ext cx="5357850" cy="79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flipH="1">
            <a:off x="4000496" y="3286124"/>
            <a:ext cx="7937" cy="136525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357554" y="3429000"/>
            <a:ext cx="1296144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аправление «Повышение безопасности населения»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941168"/>
            <a:ext cx="7422976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s_en\Рабочий стол\Минфин Бюджет для граждан\герб рай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28601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14282" y="357187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 и Председателем Совета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МО и Председателем Совета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17232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/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3" y="1357298"/>
          <a:ext cx="3071833" cy="4892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32 454,4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2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46 725,6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69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98 854,9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2 329,8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154 778,7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29 294,8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2 720,2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29 691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6 828,9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2 558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1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55 681,4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21 964,6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2 221,7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448 636,6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76 841,0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78 695,0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475 632,9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464 432,1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6 044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ИСПОЛНЕНИЕ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 МО ТЕРСКИЙ РАЙОН ЗА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2012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0" y="785794"/>
            <a:ext cx="4572000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38499"/>
            <a:ext cx="7236296" cy="9233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МО ТЕРСКИЙ РАЙОН В СООТВЕТСТВИИ  </a:t>
            </a:r>
            <a:b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НАПРАВЛЕНИЯМИ ДЕЯТЕЛЬНОСТИ ЗА 2012 ГОД  </a:t>
            </a:r>
            <a:endParaRPr lang="ru-RU" sz="1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0"/>
            <a:ext cx="7128792" cy="64291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Динамика исполнения основных параметров  бюджета Терского района за 2010-2013 годы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15616" y="4509120"/>
            <a:ext cx="6929437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58"/>
          <p:cNvSpPr txBox="1">
            <a:spLocks noChangeArrowheads="1"/>
          </p:cNvSpPr>
          <p:nvPr/>
        </p:nvSpPr>
        <p:spPr bwMode="auto">
          <a:xfrm>
            <a:off x="3643306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107532" y="2750344"/>
            <a:ext cx="27876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91"/>
          <p:cNvSpPr txBox="1">
            <a:spLocks noChangeArrowheads="1"/>
          </p:cNvSpPr>
          <p:nvPr/>
        </p:nvSpPr>
        <p:spPr bwMode="auto">
          <a:xfrm>
            <a:off x="1419259" y="4521894"/>
            <a:ext cx="6215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Дефицит (-) / профицит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(+) </a:t>
            </a:r>
          </a:p>
          <a:p>
            <a:pPr algn="ctr"/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2" name="TextBox 99"/>
          <p:cNvSpPr txBox="1">
            <a:spLocks noChangeArrowheads="1"/>
          </p:cNvSpPr>
          <p:nvPr/>
        </p:nvSpPr>
        <p:spPr bwMode="auto">
          <a:xfrm>
            <a:off x="4857752" y="714356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2013 года к 2010 составил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177,4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(50,96%)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3" name="TextBox 108"/>
          <p:cNvSpPr txBox="1">
            <a:spLocks noChangeArrowheads="1"/>
          </p:cNvSpPr>
          <p:nvPr/>
        </p:nvSpPr>
        <p:spPr bwMode="auto">
          <a:xfrm>
            <a:off x="428596" y="714356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2013 года к 2010 составил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261,4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(+83,67%)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2143116"/>
            <a:ext cx="714673" cy="180001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464,4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786" y="3000372"/>
            <a:ext cx="714380" cy="933417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14480" y="2571744"/>
            <a:ext cx="714380" cy="1357322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419,3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3000372"/>
            <a:ext cx="694978" cy="963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348,1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43570" y="2571744"/>
            <a:ext cx="664032" cy="13449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4696619" y="1357298"/>
            <a:ext cx="3304405" cy="1424002"/>
          </a:xfrm>
          <a:prstGeom prst="line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1472" y="3929066"/>
            <a:ext cx="3857653" cy="15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3929063"/>
            <a:ext cx="4071938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4" name="TextBox 58"/>
          <p:cNvSpPr txBox="1">
            <a:spLocks noChangeArrowheads="1"/>
          </p:cNvSpPr>
          <p:nvPr/>
        </p:nvSpPr>
        <p:spPr bwMode="auto">
          <a:xfrm>
            <a:off x="785786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33835" name="TextBox 58"/>
          <p:cNvSpPr txBox="1">
            <a:spLocks noChangeArrowheads="1"/>
          </p:cNvSpPr>
          <p:nvPr/>
        </p:nvSpPr>
        <p:spPr bwMode="auto">
          <a:xfrm>
            <a:off x="1714480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33836" name="TextBox 58"/>
          <p:cNvSpPr txBox="1">
            <a:spLocks noChangeArrowheads="1"/>
          </p:cNvSpPr>
          <p:nvPr/>
        </p:nvSpPr>
        <p:spPr bwMode="auto">
          <a:xfrm>
            <a:off x="6643702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33838" name="TextBox 58"/>
          <p:cNvSpPr txBox="1">
            <a:spLocks noChangeArrowheads="1"/>
          </p:cNvSpPr>
          <p:nvPr/>
        </p:nvSpPr>
        <p:spPr bwMode="auto">
          <a:xfrm>
            <a:off x="4714876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33839" name="TextBox 58"/>
          <p:cNvSpPr txBox="1">
            <a:spLocks noChangeArrowheads="1"/>
          </p:cNvSpPr>
          <p:nvPr/>
        </p:nvSpPr>
        <p:spPr bwMode="auto">
          <a:xfrm>
            <a:off x="5643570" y="407194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2000232" y="1714488"/>
            <a:ext cx="1000132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+13,4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928662" y="2143116"/>
            <a:ext cx="1080542" cy="285751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+34,2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6858016" y="1428736"/>
            <a:ext cx="1200149" cy="2841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+13,1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4786314" y="2285992"/>
            <a:ext cx="1076324" cy="27152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+18,6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5929322" y="1785926"/>
            <a:ext cx="1030380" cy="2873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+12,5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291922" y="1357298"/>
            <a:ext cx="3851450" cy="1567646"/>
          </a:xfrm>
          <a:prstGeom prst="line">
            <a:avLst/>
          </a:prstGeom>
          <a:ln w="254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0"/>
          <p:cNvGrpSpPr/>
          <p:nvPr/>
        </p:nvGrpSpPr>
        <p:grpSpPr>
          <a:xfrm>
            <a:off x="2000232" y="5357826"/>
            <a:ext cx="5143536" cy="1372118"/>
            <a:chOff x="2692591" y="5700196"/>
            <a:chExt cx="5038215" cy="115780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692591" y="5985948"/>
              <a:ext cx="5038215" cy="1938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40" name="TextBox 58"/>
            <p:cNvSpPr txBox="1">
              <a:spLocks noChangeArrowheads="1"/>
            </p:cNvSpPr>
            <p:nvPr/>
          </p:nvSpPr>
          <p:spPr bwMode="auto">
            <a:xfrm>
              <a:off x="5643570" y="6519446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2012</a:t>
              </a:r>
            </a:p>
          </p:txBody>
        </p:sp>
        <p:sp>
          <p:nvSpPr>
            <p:cNvPr id="33842" name="TextBox 58"/>
            <p:cNvSpPr txBox="1">
              <a:spLocks noChangeArrowheads="1"/>
            </p:cNvSpPr>
            <p:nvPr/>
          </p:nvSpPr>
          <p:spPr bwMode="auto">
            <a:xfrm>
              <a:off x="3049781" y="6486014"/>
              <a:ext cx="714375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2010</a:t>
              </a:r>
            </a:p>
          </p:txBody>
        </p:sp>
        <p:sp>
          <p:nvSpPr>
            <p:cNvPr id="33843" name="TextBox 58"/>
            <p:cNvSpPr txBox="1">
              <a:spLocks noChangeArrowheads="1"/>
            </p:cNvSpPr>
            <p:nvPr/>
          </p:nvSpPr>
          <p:spPr bwMode="auto">
            <a:xfrm>
              <a:off x="4335665" y="6486014"/>
              <a:ext cx="7143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2011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10800000" flipV="1">
              <a:off x="4335664" y="5700196"/>
              <a:ext cx="785813" cy="26867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3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+6,6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 rot="10800000" flipV="1">
              <a:off x="2978343" y="5985948"/>
              <a:ext cx="928694" cy="4286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- 35,7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V="1">
            <a:off x="3995936" y="980728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8460432" y="980728"/>
            <a:ext cx="0" cy="28803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202146" y="4758793"/>
            <a:ext cx="0" cy="36004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57" name="Овал 56"/>
          <p:cNvSpPr/>
          <p:nvPr/>
        </p:nvSpPr>
        <p:spPr>
          <a:xfrm>
            <a:off x="3071802" y="1285860"/>
            <a:ext cx="1038668" cy="2873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+20,6 %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43834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58"/>
          <p:cNvSpPr txBox="1">
            <a:spLocks noChangeArrowheads="1"/>
          </p:cNvSpPr>
          <p:nvPr/>
        </p:nvSpPr>
        <p:spPr bwMode="auto">
          <a:xfrm>
            <a:off x="6143636" y="6286520"/>
            <a:ext cx="71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14612" y="2214554"/>
            <a:ext cx="714380" cy="1714512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475,6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43834" y="1643050"/>
            <a:ext cx="714380" cy="230008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525,5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0800000" flipV="1">
            <a:off x="4929190" y="5286388"/>
            <a:ext cx="785813" cy="411548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3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+11,2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643306" y="1714488"/>
            <a:ext cx="714380" cy="2214578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573,8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58"/>
          <p:cNvSpPr txBox="1">
            <a:spLocks noChangeArrowheads="1"/>
          </p:cNvSpPr>
          <p:nvPr/>
        </p:nvSpPr>
        <p:spPr bwMode="auto">
          <a:xfrm>
            <a:off x="2714612" y="4071942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sp>
        <p:nvSpPr>
          <p:cNvPr id="82" name="Прямоугольник 81"/>
          <p:cNvSpPr/>
          <p:nvPr/>
        </p:nvSpPr>
        <p:spPr>
          <a:xfrm rot="10800000" flipV="1">
            <a:off x="6072198" y="5143512"/>
            <a:ext cx="857257" cy="554424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3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+48,3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5929322" y="1357298"/>
          <a:ext cx="3071833" cy="527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7364"/>
                <a:gridCol w="874469"/>
              </a:tblGrid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40 785,7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434,3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572,7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32 420,9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5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6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9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475,0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42844" y="1428736"/>
          <a:ext cx="3000396" cy="4929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290"/>
                <a:gridCol w="975106"/>
              </a:tblGrid>
              <a:tr h="572426"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28 155,9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30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679,1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замельные участки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использование имущества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4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03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578,0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35"/>
          <p:cNvGrpSpPr>
            <a:grpSpLocks/>
          </p:cNvGrpSpPr>
          <p:nvPr/>
        </p:nvGrpSpPr>
        <p:grpSpPr bwMode="auto">
          <a:xfrm>
            <a:off x="285720" y="1000108"/>
            <a:ext cx="8357644" cy="5567227"/>
            <a:chOff x="179388" y="1160832"/>
            <a:chExt cx="8280400" cy="5398405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293609" y="5594221"/>
              <a:ext cx="2335666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364387" y="3516070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364387" y="1784277"/>
              <a:ext cx="2232025" cy="180085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64387" y="1160832"/>
              <a:ext cx="2265484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293609" y="1268760"/>
              <a:ext cx="2335666" cy="35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364387" y="4010471"/>
              <a:ext cx="2194109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83 928,2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364387" y="2049870"/>
              <a:ext cx="2194110" cy="14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91 653,6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573 843,6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525 475,0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42942" y="5811178"/>
              <a:ext cx="1486333" cy="71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6 261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984305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ТЕРСКОГО РАЙОНА НА 2013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53" name="Рисунок 110" descr="27_Myrmanskaya_O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86454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>
            <a:off x="0" y="857232"/>
            <a:ext cx="4357686" cy="5857916"/>
          </a:xfrm>
          <a:prstGeom prst="flowChartDelay">
            <a:avLst/>
          </a:prstGeom>
          <a:gradFill flip="none" rotWithShape="1">
            <a:gsLst>
              <a:gs pos="5000">
                <a:srgbClr val="39639D">
                  <a:lumMod val="75000"/>
                  <a:alpha val="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9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6843464" cy="5635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 2013 год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2121</TotalTime>
  <Words>1635</Words>
  <Application>Microsoft Office PowerPoint</Application>
  <PresentationFormat>Экран (4:3)</PresentationFormat>
  <Paragraphs>466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cdb2004220l</vt:lpstr>
      <vt:lpstr>Image</vt:lpstr>
      <vt:lpstr>БЮДЖЕТ ДЛЯ ГРАЖДАН</vt:lpstr>
      <vt:lpstr>Что такое бюджет?</vt:lpstr>
      <vt:lpstr>Этапы бюджетного процесса</vt:lpstr>
      <vt:lpstr>Гражданин, его участие  в бюджетном процессе</vt:lpstr>
      <vt:lpstr>ИСПОЛНЕНИЕ БЮДЖЕТА МО ТЕРСКИЙ РАЙОН ЗА 2012 ГОД</vt:lpstr>
      <vt:lpstr>РАСХОДЫ БЮДЖЕТА МО ТЕРСКИЙ РАЙОН В СООТВЕТСТВИИ   С НАПРАВЛЕНИЯМИ ДЕЯТЕЛЬНОСТИ ЗА 2012 ГОД  </vt:lpstr>
      <vt:lpstr>Динамика исполнения основных параметров  бюджета Терского района за 2010-2013 годы</vt:lpstr>
      <vt:lpstr>ОСНОВНЫЕ ПАРАМЕТРЫ БЮДЖЕТА ТЕРСКОГО РАЙОНА НА 2013 ГОД</vt:lpstr>
      <vt:lpstr>Направления расходования бюджетных средств 2013 год</vt:lpstr>
      <vt:lpstr>ОСНОВНЫЕ ПАРАМЕТРЫ БЮДЖЕТА ТЕРСКОГО РАЙОНА НА 2014 ГОД</vt:lpstr>
      <vt:lpstr>РАСХОДЫ БЮДЖЕТА МО ТЕРСКИЙ РАЙОН В СООТВЕТСТВИИ   С НАПРАВЛЕНИЯМИ ДЕЯТЕЛЬНОСТИ НА 2014 ГОД 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Перечень целевых программ</vt:lpstr>
      <vt:lpstr>Слайд 18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Е.Н.Шарикова</cp:lastModifiedBy>
  <cp:revision>311</cp:revision>
  <dcterms:created xsi:type="dcterms:W3CDTF">2013-06-27T09:24:07Z</dcterms:created>
  <dcterms:modified xsi:type="dcterms:W3CDTF">2014-10-16T10:59:10Z</dcterms:modified>
</cp:coreProperties>
</file>