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charts/chart39.xml" ContentType="application/vnd.openxmlformats-officedocument.drawingml.char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diagrams/quickStyle2.xml" ContentType="application/vnd.openxmlformats-officedocument.drawingml.diagramStyle+xml"/>
  <Override PartName="/ppt/charts/chart28.xml" ContentType="application/vnd.openxmlformats-officedocument.drawingml.char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35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charts/chart31.xml" ContentType="application/vnd.openxmlformats-officedocument.drawingml.chart+xml"/>
  <Override PartName="/ppt/diagrams/data6.xml" ContentType="application/vnd.openxmlformats-officedocument.drawingml.diagramData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drawings/drawing13.xml" ContentType="application/vnd.openxmlformats-officedocument.drawingml.chartshapes+xml"/>
  <Override PartName="/ppt/charts/chart3.xml" ContentType="application/vnd.openxmlformats-officedocument.drawingml.chart+xml"/>
  <Override PartName="/ppt/drawings/drawing7.xml" ContentType="application/vnd.openxmlformats-officedocument.drawingml.chartshape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activeX"/>
  <Override PartName="/ppt/drawings/drawing3.xml" ContentType="application/vnd.openxmlformats-officedocument.drawingml.chartshapes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notesSlides/notesSlide1.xml" ContentType="application/vnd.openxmlformats-officedocument.presentationml.notesSlide+xml"/>
  <Override PartName="/ppt/charts/chart2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charts/chart36.xml" ContentType="application/vnd.openxmlformats-officedocument.drawingml.chart+xml"/>
  <Override PartName="/ppt/charts/chart3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activeX/activeX1.xml" ContentType="application/vnd.ms-office.activeX+xml"/>
  <Override PartName="/ppt/charts/chart16.xml" ContentType="application/vnd.openxmlformats-officedocument.drawingml.chart+xml"/>
  <Override PartName="/ppt/diagrams/quickStyle1.xml" ContentType="application/vnd.openxmlformats-officedocument.drawingml.diagramStyle+xml"/>
  <Override PartName="/ppt/charts/chart25.xml" ContentType="application/vnd.openxmlformats-officedocument.drawingml.chart+xml"/>
  <Override PartName="/ppt/charts/chart34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diagrams/layout4.xml" ContentType="application/vnd.openxmlformats-officedocument.drawingml.diagramLayout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charts/chart41.xml" ContentType="application/vnd.openxmlformats-officedocument.drawingml.char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charts/chart4.xml" ContentType="application/vnd.openxmlformats-officedocument.drawingml.chart+xml"/>
  <Override PartName="/ppt/drawings/drawing8.xml" ContentType="application/vnd.openxmlformats-officedocument.drawingml.chartshape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rawings/drawing12.xml" ContentType="application/vnd.openxmlformats-officedocument.drawingml.chartshapes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drawings/drawing6.xml" ContentType="application/vnd.openxmlformats-officedocument.drawingml.chartshapes+xml"/>
  <Override PartName="/ppt/drawings/drawing10.xml" ContentType="application/vnd.openxmlformats-officedocument.drawingml.chartshapes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charts/chart19.xml" ContentType="application/vnd.openxmlformats-officedocument.drawingml.chart+xml"/>
  <Override PartName="/ppt/charts/chart37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Default Extension="wmf" ContentType="image/x-wmf"/>
  <Override PartName="/ppt/charts/chart26.xml" ContentType="application/vnd.openxmlformats-officedocument.drawingml.chart+xml"/>
  <Default Extension="rels" ContentType="application/vnd.openxmlformats-package.relationships+xml"/>
  <Override PartName="/ppt/slides/slide23.xml" ContentType="application/vnd.openxmlformats-officedocument.presentationml.slide+xml"/>
  <Override PartName="/ppt/charts/chart15.xml" ContentType="application/vnd.openxmlformats-officedocument.drawingml.chart+xml"/>
  <Override PartName="/ppt/charts/chart33.xml" ContentType="application/vnd.openxmlformats-officedocument.drawingml.char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40.xml" ContentType="application/vnd.openxmlformats-officedocument.drawingml.chart+xml"/>
  <Override PartName="/ppt/drawings/drawing9.xml" ContentType="application/vnd.openxmlformats-officedocument.drawingml.chartshape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charts/chart5.xml" ContentType="application/vnd.openxmlformats-officedocument.drawingml.chart+xml"/>
  <Override PartName="/ppt/drawings/drawing11.xml" ContentType="application/vnd.openxmlformats-officedocument.drawingml.chartshape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rawings/drawing5.xml" ContentType="application/vnd.openxmlformats-officedocument.drawingml.chartshapes+xml"/>
  <Override PartName="/ppt/diagrams/drawing5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83" r:id="rId4"/>
    <p:sldId id="289" r:id="rId5"/>
    <p:sldId id="258" r:id="rId6"/>
    <p:sldId id="260" r:id="rId7"/>
    <p:sldId id="261" r:id="rId8"/>
    <p:sldId id="288" r:id="rId9"/>
    <p:sldId id="262" r:id="rId10"/>
    <p:sldId id="290" r:id="rId11"/>
    <p:sldId id="282" r:id="rId12"/>
    <p:sldId id="281" r:id="rId13"/>
    <p:sldId id="284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9" r:id="rId25"/>
    <p:sldId id="275" r:id="rId26"/>
    <p:sldId id="276" r:id="rId27"/>
    <p:sldId id="274" r:id="rId28"/>
    <p:sldId id="277" r:id="rId29"/>
    <p:sldId id="278" r:id="rId30"/>
    <p:sldId id="280" r:id="rId31"/>
    <p:sldId id="285" r:id="rId32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4660"/>
  </p:normalViewPr>
  <p:slideViewPr>
    <p:cSldViewPr>
      <p:cViewPr>
        <p:scale>
          <a:sx n="100" d="100"/>
          <a:sy n="100" d="100"/>
        </p:scale>
        <p:origin x="-3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103;%20&#1055;&#1056;&#1054;&#1045;&#1050;&#1058;&#1040;%20&#1041;&#1070;&#1044;&#1046;&#1045;&#1058;&#1040;%202013\2014\&#1056;&#1072;&#1073;&#1086;&#1095;&#1080;&#1077;%20&#1090;&#1072;&#1073;&#1083;&#1080;&#1094;&#1099;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4\&#1056;&#1072;&#1073;&#1086;&#1095;&#1080;&#1077;%20&#1090;&#1072;&#1073;&#1083;&#1080;&#1094;&#1099;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4\&#1056;&#1072;&#1073;&#1086;&#1095;&#1080;&#1077;%20&#1090;&#1072;&#1073;&#1083;&#1080;&#1094;&#1099;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103;%20&#1055;&#1056;&#1054;&#1045;&#1050;&#1058;&#1040;%20&#1041;&#1070;&#1044;&#1046;&#1045;&#1058;&#1040;%202013\2014\&#1056;&#1072;&#1073;&#1086;&#1095;&#1080;&#1077;%20&#1090;&#1072;&#1073;&#1083;&#1080;&#1094;&#1099;.xlsx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103;%20&#1055;&#1056;&#1054;&#1045;&#1050;&#1058;&#1040;%20&#1041;&#1070;&#1044;&#1046;&#1045;&#1058;&#1040;%202013\2014\&#1056;&#1072;&#1073;&#1086;&#1095;&#1080;&#1077;%20&#1090;&#1072;&#1073;&#1083;&#1080;&#1094;&#1099;.xlsx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103;%20&#1055;&#1056;&#1054;&#1045;&#1050;&#1058;&#1040;%20&#1041;&#1070;&#1044;&#1046;&#1045;&#1058;&#1040;%202013\2014\&#1056;&#1072;&#1073;&#1086;&#1095;&#1080;&#1077;%20&#1090;&#1072;&#1073;&#1083;&#1080;&#1094;&#1099;.xlsx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103;%20&#1055;&#1056;&#1054;&#1045;&#1050;&#1058;&#1040;%20&#1041;&#1070;&#1044;&#1046;&#1045;&#1058;&#1040;%202013\2014\&#1056;&#1072;&#1073;&#1086;&#1095;&#1080;&#1077;%20&#1090;&#1072;&#1073;&#1083;&#1080;&#1094;&#1099;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103;%20&#1055;&#1056;&#1054;&#1045;&#1050;&#1058;&#1040;%20&#1041;&#1070;&#1044;&#1046;&#1045;&#1058;&#1040;%202013\2014\&#1056;&#1072;&#1073;&#1086;&#1095;&#1080;&#1077;%20&#1090;&#1072;&#1073;&#1083;&#1080;&#1094;&#1099;.xlsx" TargetMode="Externa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103;%20&#1055;&#1056;&#1054;&#1045;&#1050;&#1058;&#1040;%20&#1041;&#1070;&#1044;&#1046;&#1045;&#1058;&#1040;%202013\2014\&#1056;&#1072;&#1073;&#1086;&#1095;&#1080;&#1077;%20&#1090;&#1072;&#1073;&#1083;&#1080;&#1094;&#1099;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103;%20&#1055;&#1056;&#1054;&#1045;&#1050;&#1058;&#1040;%20&#1041;&#1070;&#1044;&#1046;&#1045;&#1058;&#1040;%202013\2014\&#1056;&#1072;&#1073;&#1086;&#1095;&#1080;&#1077;%20&#1090;&#1072;&#1073;&#1083;&#1080;&#1094;&#1099;.xlsx" TargetMode="Externa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103;%20&#1055;&#1056;&#1054;&#1045;&#1050;&#1058;&#1040;%20&#1041;&#1070;&#1044;&#1046;&#1045;&#1058;&#1040;%202013\2014\&#1056;&#1072;&#1073;&#1086;&#1095;&#1080;&#1077;%20&#1090;&#1072;&#1073;&#1083;&#1080;&#1094;&#109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103;%20&#1055;&#1056;&#1054;&#1045;&#1050;&#1058;&#1040;%20&#1041;&#1070;&#1044;&#1046;&#1045;&#1058;&#1040;%202013\2014\&#1056;&#1072;&#1073;&#1086;&#1095;&#1080;&#1077;%20&#1090;&#1072;&#1073;&#1083;&#1080;&#1094;&#1099;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4\&#1056;&#1072;&#1073;&#1086;&#1095;&#1080;&#1077;%20&#1090;&#1072;&#1073;&#1083;&#1080;&#1094;&#1099;.xlsx" TargetMode="Externa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103;%20&#1055;&#1056;&#1054;&#1045;&#1050;&#1058;&#1040;%20&#1041;&#1070;&#1044;&#1046;&#1045;&#1058;&#1040;%202013\2014\&#1056;&#1072;&#1073;&#1086;&#1095;&#1080;&#1077;%20&#1090;&#1072;&#1073;&#1083;&#1080;&#1094;&#1099;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103;%20&#1055;&#1056;&#1054;&#1045;&#1050;&#1058;&#1040;%20&#1041;&#1070;&#1044;&#1046;&#1045;&#1058;&#1040;%202013\2014\&#1056;&#1072;&#1073;&#1086;&#1095;&#1080;&#1077;%20&#1090;&#1072;&#1073;&#1083;&#1080;&#1094;&#1099;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103;%20&#1055;&#1056;&#1054;&#1045;&#1050;&#1058;&#1040;%20&#1041;&#1070;&#1044;&#1046;&#1045;&#1058;&#1040;%202013\2014\&#1056;&#1072;&#1073;&#1086;&#1095;&#1080;&#1077;%20&#1090;&#1072;&#1073;&#1083;&#1080;&#1094;&#1099;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103;%20&#1055;&#1056;&#1054;&#1045;&#1050;&#1058;&#1040;%20&#1041;&#1070;&#1044;&#1046;&#1045;&#1058;&#1040;%202013\2014\&#1056;&#1072;&#1073;&#1086;&#1095;&#1080;&#1077;%20&#1090;&#1072;&#1073;&#1083;&#1080;&#1094;&#1099;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103;%20&#1055;&#1056;&#1054;&#1045;&#1050;&#1058;&#1040;%20&#1041;&#1070;&#1044;&#1046;&#1045;&#1058;&#1040;%202013\2014\&#1056;&#1072;&#1073;&#1086;&#1095;&#1080;&#1077;%20&#1090;&#1072;&#1073;&#1083;&#1080;&#1094;&#1099;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103;%20&#1055;&#1056;&#1054;&#1045;&#1050;&#1058;&#1040;%20&#1041;&#1070;&#1044;&#1046;&#1045;&#1058;&#1040;%202013\2014\&#1056;&#1072;&#1073;&#1086;&#1095;&#1080;&#1077;%20&#1090;&#1072;&#1073;&#1083;&#1080;&#1094;&#1099;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103;%20&#1055;&#1056;&#1054;&#1045;&#1050;&#1058;&#1040;%20&#1041;&#1070;&#1044;&#1046;&#1045;&#1058;&#1040;%202013\2014\&#1056;&#1072;&#1073;&#1086;&#1095;&#1080;&#1077;%20&#1090;&#1072;&#1073;&#1083;&#1080;&#1094;&#1099;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4\&#1056;&#1072;&#1073;&#1086;&#1095;&#1080;&#1077;%20&#1090;&#1072;&#1073;&#1083;&#1080;&#1094;&#1099;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4\&#1056;&#1072;&#1073;&#1086;&#1095;&#1080;&#1077;%20&#1090;&#1072;&#1073;&#1083;&#1080;&#1094;&#109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103;%20&#1055;&#1056;&#1054;&#1045;&#1050;&#1058;&#1040;%20&#1041;&#1070;&#1044;&#1046;&#1045;&#1058;&#1040;%202013\2014\&#1056;&#1072;&#1073;&#1086;&#1095;&#1080;&#1077;%20&#1090;&#1072;&#1073;&#1083;&#1080;&#1094;&#1099;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4\&#1056;&#1072;&#1073;&#1086;&#1095;&#1080;&#1077;%20&#1090;&#1072;&#1073;&#1083;&#1080;&#1094;&#1099;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4\&#1056;&#1072;&#1073;&#1086;&#1095;&#1080;&#1077;%20&#1090;&#1072;&#1073;&#1083;&#1080;&#1094;&#1099;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4\&#1056;&#1072;&#1073;&#1086;&#1095;&#1080;&#1077;%20&#1090;&#1072;&#1073;&#1083;&#1080;&#1094;&#1099;.xlsx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4\&#1056;&#1072;&#1073;&#1086;&#1095;&#1080;&#1077;%20&#1090;&#1072;&#1073;&#1083;&#1080;&#1094;&#1099;.xlsx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4\&#1056;&#1072;&#1073;&#1086;&#1095;&#1080;&#1077;%20&#1090;&#1072;&#1073;&#1083;&#1080;&#1094;&#1099;.xlsx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4\&#1056;&#1072;&#1073;&#1086;&#1095;&#1080;&#1077;%20&#1090;&#1072;&#1073;&#1083;&#1080;&#1094;&#1099;.xlsx" TargetMode="External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4\&#1056;&#1072;&#1073;&#1086;&#1095;&#1080;&#1077;%20&#1090;&#1072;&#1073;&#1083;&#1080;&#1094;&#1099;.xlsx" TargetMode="External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4\&#1056;&#1072;&#1073;&#1086;&#1095;&#1080;&#1077;%20&#1090;&#1072;&#1073;&#1083;&#1080;&#1094;&#1099;.xlsx" TargetMode="External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4\&#1056;&#1072;&#1073;&#1086;&#1095;&#1080;&#1077;%20&#1090;&#1072;&#1073;&#1083;&#1080;&#1094;&#1099;.xlsx" TargetMode="External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4\&#1056;&#1072;&#1073;&#1086;&#1095;&#1080;&#1077;%20&#1090;&#1072;&#1073;&#1083;&#1080;&#1094;&#109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103;%20&#1055;&#1056;&#1054;&#1045;&#1050;&#1058;&#1040;%20&#1041;&#1070;&#1044;&#1046;&#1045;&#1058;&#1040;%202013\2014\&#1056;&#1072;&#1073;&#1086;&#1095;&#1080;&#1077;%20&#1090;&#1072;&#1073;&#1083;&#1080;&#1094;&#1099;.xlsx" TargetMode="External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4\&#1056;&#1072;&#1073;&#1086;&#1095;&#1080;&#1077;%20&#1090;&#1072;&#1073;&#1083;&#1080;&#1094;&#1099;.xlsx" TargetMode="External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4\&#1056;&#1072;&#1073;&#1086;&#1095;&#1080;&#1077;%20&#1090;&#1072;&#1073;&#1083;&#1080;&#1094;&#109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103;%20&#1055;&#1056;&#1054;&#1045;&#1050;&#1058;&#1040;%20&#1041;&#1070;&#1044;&#1046;&#1045;&#1058;&#1040;%202013\2014\&#1056;&#1072;&#1073;&#1086;&#1095;&#1080;&#1077;%20&#1090;&#1072;&#1073;&#1083;&#1080;&#1094;&#109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103;%20&#1055;&#1056;&#1054;&#1045;&#1050;&#1058;&#1040;%20&#1041;&#1070;&#1044;&#1046;&#1045;&#1058;&#1040;%202013\2014\&#1056;&#1072;&#1073;&#1086;&#1095;&#1080;&#1077;%20&#1090;&#1072;&#1073;&#1083;&#1080;&#1094;&#1099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103;%20&#1055;&#1056;&#1054;&#1045;&#1050;&#1058;&#1040;%20&#1041;&#1070;&#1044;&#1046;&#1045;&#1058;&#1040;%202013\2014\&#1056;&#1072;&#1073;&#1086;&#1095;&#1080;&#1077;%20&#1090;&#1072;&#1073;&#1083;&#1080;&#1094;&#1099;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103;%20&#1055;&#1056;&#1054;&#1045;&#1050;&#1058;&#1040;%20&#1041;&#1070;&#1044;&#1046;&#1045;&#1058;&#1040;%202013\2014\&#1056;&#1072;&#1073;&#1086;&#1095;&#1080;&#1077;%20&#1090;&#1072;&#1073;&#1083;&#1080;&#1094;&#1099;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103;%20&#1055;&#1056;&#1054;&#1045;&#1050;&#1058;&#1040;%20&#1041;&#1070;&#1044;&#1046;&#1045;&#1058;&#1040;%202013\2014\&#1056;&#1072;&#1073;&#1086;&#1095;&#1080;&#1077;%20&#1090;&#1072;&#1073;&#1083;&#1080;&#1094;&#109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r>
              <a:rPr lang="ru-RU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Ожидаемое исполнение за </a:t>
            </a:r>
            <a:r>
              <a:rPr lang="ru-RU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2013</a:t>
            </a:r>
            <a:r>
              <a:rPr lang="ru-RU" baseline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год</a:t>
            </a:r>
            <a:endParaRPr lang="ru-RU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layout>
        <c:manualLayout>
          <c:xMode val="edge"/>
          <c:yMode val="edge"/>
          <c:x val="4.8868997568183123E-2"/>
          <c:y val="2.666648002463675E-2"/>
        </c:manualLayout>
      </c:layout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Лист1!$B$2</c:f>
              <c:strCache>
                <c:ptCount val="1"/>
                <c:pt idx="0">
                  <c:v>Ожидаемое исполнение за 2013 год</c:v>
                </c:pt>
              </c:strCache>
            </c:strRef>
          </c:tx>
          <c:dPt>
            <c:idx val="0"/>
            <c:spPr>
              <a:solidFill>
                <a:srgbClr val="92D050"/>
              </a:solidFill>
            </c:spPr>
          </c:dPt>
          <c:dPt>
            <c:idx val="1"/>
            <c:explosion val="8"/>
            <c:spPr>
              <a:solidFill>
                <a:srgbClr val="00B0F0"/>
              </a:solidFill>
            </c:spPr>
          </c:dPt>
          <c:dLbls>
            <c:dLbl>
              <c:idx val="0"/>
              <c:layout>
                <c:manualLayout>
                  <c:x val="-0.21828288393973341"/>
                  <c:y val="1.5974291393536101E-2"/>
                </c:manualLayout>
              </c:layout>
              <c:showVal val="1"/>
            </c:dLbl>
            <c:dLbl>
              <c:idx val="1"/>
              <c:layout>
                <c:manualLayout>
                  <c:x val="0.10660533108137217"/>
                  <c:y val="-7.3604384221282793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Лист1!$A$3:$A$4</c:f>
              <c:strCache>
                <c:ptCount val="2"/>
                <c:pt idx="0">
                  <c:v>Общий объём доходов</c:v>
                </c:pt>
                <c:pt idx="1">
                  <c:v>Общий объём расходов</c:v>
                </c:pt>
              </c:strCache>
            </c:strRef>
          </c:cat>
          <c:val>
            <c:numRef>
              <c:f>Лист1!$B$3:$B$4</c:f>
              <c:numCache>
                <c:formatCode>#,##0.00</c:formatCode>
                <c:ptCount val="2"/>
                <c:pt idx="0">
                  <c:v>526382</c:v>
                </c:pt>
                <c:pt idx="1">
                  <c:v>551714.69999999332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1353629679091259"/>
          <c:y val="0.47513158263109229"/>
          <c:w val="0.32278255688159618"/>
          <c:h val="0.17406912287578041"/>
        </c:manualLayout>
      </c:layout>
      <c:txPr>
        <a:bodyPr/>
        <a:lstStyle/>
        <a:p>
          <a:pPr>
            <a:defRPr b="1">
              <a:solidFill>
                <a:schemeClr val="bg1"/>
              </a:solidFill>
            </a:defRPr>
          </a:pPr>
          <a:endParaRPr lang="ru-RU"/>
        </a:p>
      </c:txPr>
    </c:legend>
    <c:plotVisOnly val="1"/>
  </c:chart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7.9411707965904924E-2"/>
          <c:y val="2.7777777777778078E-2"/>
        </c:manualLayout>
      </c:layout>
      <c:txPr>
        <a:bodyPr/>
        <a:lstStyle/>
        <a:p>
          <a:pPr>
            <a:defRPr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defRPr>
          </a:pPr>
          <a:endParaRPr lang="ru-RU"/>
        </a:p>
      </c:txPr>
    </c:title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Лист6!$A$2</c:f>
              <c:strCache>
                <c:ptCount val="1"/>
                <c:pt idx="0">
                  <c:v>налог на доходы физических лиц</c:v>
                </c:pt>
              </c:strCache>
            </c:strRef>
          </c:tx>
          <c:spPr>
            <a:solidFill>
              <a:srgbClr val="00B0F0"/>
            </a:solidFill>
            <a:scene3d>
              <a:camera prst="orthographicFront"/>
              <a:lightRig rig="flood" dir="t"/>
            </a:scene3d>
            <a:sp3d prstMaterial="matte">
              <a:bevelT/>
            </a:sp3d>
          </c:spPr>
          <c:dPt>
            <c:idx val="0"/>
            <c:spPr>
              <a:solidFill>
                <a:srgbClr val="00B0F0"/>
              </a:solidFill>
              <a:scene3d>
                <a:camera prst="orthographicFront"/>
                <a:lightRig rig="flood" dir="t"/>
              </a:scene3d>
              <a:sp3d prstMaterial="matte">
                <a:bevelT/>
              </a:sp3d>
            </c:spPr>
          </c:dPt>
          <c:dLbls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Лист6!$B$1:$E$1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Лист6!$B$2:$E$2</c:f>
              <c:numCache>
                <c:formatCode>#,##0.00</c:formatCode>
                <c:ptCount val="4"/>
                <c:pt idx="0">
                  <c:v>26462.2</c:v>
                </c:pt>
                <c:pt idx="1">
                  <c:v>19140.3</c:v>
                </c:pt>
                <c:pt idx="2">
                  <c:v>19969.7</c:v>
                </c:pt>
                <c:pt idx="3">
                  <c:v>20896.7</c:v>
                </c:pt>
              </c:numCache>
            </c:numRef>
          </c:val>
        </c:ser>
        <c:gapWidth val="65"/>
        <c:shape val="box"/>
        <c:axId val="84889600"/>
        <c:axId val="84891136"/>
        <c:axId val="0"/>
      </c:bar3DChart>
      <c:catAx>
        <c:axId val="8488960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4891136"/>
        <c:crosses val="autoZero"/>
        <c:auto val="1"/>
        <c:lblAlgn val="ctr"/>
        <c:lblOffset val="100"/>
      </c:catAx>
      <c:valAx>
        <c:axId val="84891136"/>
        <c:scaling>
          <c:orientation val="minMax"/>
        </c:scaling>
        <c:axPos val="l"/>
        <c:majorGridlines/>
        <c:numFmt formatCode="#,##0.00" sourceLinked="1"/>
        <c:tickLblPos val="low"/>
        <c:txPr>
          <a:bodyPr/>
          <a:lstStyle/>
          <a:p>
            <a:pPr>
              <a:defRPr sz="11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4889600"/>
        <c:crosses val="autoZero"/>
        <c:crossBetween val="between"/>
      </c:valAx>
    </c:plotArea>
    <c:plotVisOnly val="1"/>
  </c:chart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  <c:txPr>
        <a:bodyPr/>
        <a:lstStyle/>
        <a:p>
          <a:pPr>
            <a:defRPr sz="20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defRPr>
          </a:pPr>
          <a:endParaRPr lang="ru-RU"/>
        </a:p>
      </c:txPr>
    </c:title>
    <c:view3D>
      <c:rotX val="10"/>
      <c:depthPercent val="100"/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Лист4!$M$2</c:f>
              <c:strCache>
                <c:ptCount val="1"/>
                <c:pt idx="0">
                  <c:v>Неналоговые доходы - всего</c:v>
                </c:pt>
              </c:strCache>
            </c:strRef>
          </c:tx>
          <c:spPr>
            <a:solidFill>
              <a:schemeClr val="accent2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dLbls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Лист4!$N$1:$Q$1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Лист4!$N$2:$Q$2</c:f>
              <c:numCache>
                <c:formatCode>General</c:formatCode>
                <c:ptCount val="4"/>
                <c:pt idx="0">
                  <c:v>2366.9</c:v>
                </c:pt>
                <c:pt idx="1">
                  <c:v>1919.2</c:v>
                </c:pt>
                <c:pt idx="2">
                  <c:v>1974.5</c:v>
                </c:pt>
                <c:pt idx="3">
                  <c:v>1803</c:v>
                </c:pt>
              </c:numCache>
            </c:numRef>
          </c:val>
        </c:ser>
        <c:shape val="box"/>
        <c:axId val="84928384"/>
        <c:axId val="84929920"/>
        <c:axId val="0"/>
      </c:bar3DChart>
      <c:catAx>
        <c:axId val="8492838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4929920"/>
        <c:crosses val="autoZero"/>
        <c:auto val="1"/>
        <c:lblAlgn val="ctr"/>
        <c:lblOffset val="100"/>
      </c:catAx>
      <c:valAx>
        <c:axId val="8492992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4928384"/>
        <c:crosses val="autoZero"/>
        <c:crossBetween val="between"/>
      </c:valAx>
    </c:plotArea>
    <c:plotVisOnly val="1"/>
  </c:chart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0.11330555555555556"/>
          <c:y val="3.7037037037037056E-2"/>
        </c:manualLayout>
      </c:layout>
      <c:txPr>
        <a:bodyPr/>
        <a:lstStyle/>
        <a:p>
          <a:pPr>
            <a:defRPr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defRPr>
          </a:pPr>
          <a:endParaRPr lang="ru-RU"/>
        </a:p>
      </c:txPr>
    </c:title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Лист7!$A$2</c:f>
              <c:strCache>
                <c:ptCount val="1"/>
                <c:pt idx="0">
                  <c:v>арендная плата за земельные участки</c:v>
                </c:pt>
              </c:strCache>
            </c:strRef>
          </c:tx>
          <c:spPr>
            <a:solidFill>
              <a:schemeClr val="accent2"/>
            </a:solidFill>
            <a:scene3d>
              <a:camera prst="orthographicFront"/>
              <a:lightRig rig="sunrise" dir="t"/>
            </a:scene3d>
            <a:sp3d>
              <a:bevelT w="152400" h="50800" prst="softRound"/>
            </a:sp3d>
          </c:spPr>
          <c:dLbls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Лист7!$B$1:$E$1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Лист7!$B$2:$E$2</c:f>
              <c:numCache>
                <c:formatCode>General</c:formatCode>
                <c:ptCount val="4"/>
                <c:pt idx="0">
                  <c:v>750</c:v>
                </c:pt>
                <c:pt idx="1">
                  <c:v>752.2</c:v>
                </c:pt>
                <c:pt idx="2">
                  <c:v>755</c:v>
                </c:pt>
                <c:pt idx="3">
                  <c:v>757.5</c:v>
                </c:pt>
              </c:numCache>
            </c:numRef>
          </c:val>
        </c:ser>
        <c:gapWidth val="83"/>
        <c:shape val="box"/>
        <c:axId val="85098496"/>
        <c:axId val="85100032"/>
        <c:axId val="0"/>
      </c:bar3DChart>
      <c:catAx>
        <c:axId val="8509849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5100032"/>
        <c:crosses val="autoZero"/>
        <c:auto val="1"/>
        <c:lblAlgn val="ctr"/>
        <c:lblOffset val="100"/>
      </c:catAx>
      <c:valAx>
        <c:axId val="8510003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5098496"/>
        <c:crosses val="autoZero"/>
        <c:crossBetween val="between"/>
      </c:valAx>
    </c:plotArea>
    <c:plotVisOnly val="1"/>
  </c:chart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  <c:txPr>
        <a:bodyPr/>
        <a:lstStyle/>
        <a:p>
          <a:pPr>
            <a:defRPr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defRPr>
          </a:pPr>
          <a:endParaRPr lang="ru-RU"/>
        </a:p>
      </c:txPr>
    </c:title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Лист7!$G$2</c:f>
              <c:strCache>
                <c:ptCount val="1"/>
                <c:pt idx="0">
                  <c:v>арендная плата за использование имущества</c:v>
                </c:pt>
              </c:strCache>
            </c:strRef>
          </c:tx>
          <c:spPr>
            <a:solidFill>
              <a:schemeClr val="accent2"/>
            </a:solidFill>
            <a:scene3d>
              <a:camera prst="orthographicFront"/>
              <a:lightRig rig="sunrise" dir="t"/>
            </a:scene3d>
            <a:sp3d>
              <a:bevelT w="152400" h="50800" prst="softRound"/>
            </a:sp3d>
          </c:spPr>
          <c:dLbls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Лист7!$H$1:$K$1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Лист7!$H$2:$K$2</c:f>
              <c:numCache>
                <c:formatCode>General</c:formatCode>
                <c:ptCount val="4"/>
                <c:pt idx="0">
                  <c:v>180</c:v>
                </c:pt>
                <c:pt idx="1">
                  <c:v>190</c:v>
                </c:pt>
                <c:pt idx="2">
                  <c:v>200</c:v>
                </c:pt>
                <c:pt idx="3">
                  <c:v>215</c:v>
                </c:pt>
              </c:numCache>
            </c:numRef>
          </c:val>
        </c:ser>
        <c:gapWidth val="84"/>
        <c:shape val="box"/>
        <c:axId val="85280256"/>
        <c:axId val="85281792"/>
        <c:axId val="0"/>
      </c:bar3DChart>
      <c:catAx>
        <c:axId val="8528025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5281792"/>
        <c:crosses val="autoZero"/>
        <c:auto val="1"/>
        <c:lblAlgn val="ctr"/>
        <c:lblOffset val="100"/>
      </c:catAx>
      <c:valAx>
        <c:axId val="8528179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5280256"/>
        <c:crosses val="autoZero"/>
        <c:crossBetween val="between"/>
      </c:valAx>
    </c:plotArea>
    <c:plotVisOnly val="1"/>
  </c:chart>
  <c:externalData r:id="rId1"/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продажа материальных и нематериальных активов</a:t>
            </a:r>
          </a:p>
        </c:rich>
      </c:tx>
      <c:layout/>
    </c:title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Лист7!$M$2</c:f>
              <c:strCache>
                <c:ptCount val="1"/>
                <c:pt idx="0">
                  <c:v>продажа материальных и нематериальных активов</c:v>
                </c:pt>
              </c:strCache>
            </c:strRef>
          </c:tx>
          <c:spPr>
            <a:solidFill>
              <a:schemeClr val="accent2"/>
            </a:solidFill>
            <a:scene3d>
              <a:camera prst="orthographicFront"/>
              <a:lightRig rig="sunrise" dir="t"/>
            </a:scene3d>
            <a:sp3d>
              <a:bevelT w="152400" h="50800" prst="softRound"/>
            </a:sp3d>
          </c:spPr>
          <c:dLbls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Лист7!$N$1:$Q$1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Лист7!$N$2:$Q$2</c:f>
              <c:numCache>
                <c:formatCode>General</c:formatCode>
                <c:ptCount val="4"/>
                <c:pt idx="0">
                  <c:v>201</c:v>
                </c:pt>
                <c:pt idx="1">
                  <c:v>375</c:v>
                </c:pt>
                <c:pt idx="2">
                  <c:v>375</c:v>
                </c:pt>
                <c:pt idx="3">
                  <c:v>125</c:v>
                </c:pt>
              </c:numCache>
            </c:numRef>
          </c:val>
        </c:ser>
        <c:gapWidth val="96"/>
        <c:shape val="box"/>
        <c:axId val="85302272"/>
        <c:axId val="85312256"/>
        <c:axId val="0"/>
      </c:bar3DChart>
      <c:catAx>
        <c:axId val="8530227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5312256"/>
        <c:crosses val="autoZero"/>
        <c:auto val="1"/>
        <c:lblAlgn val="ctr"/>
        <c:lblOffset val="100"/>
      </c:catAx>
      <c:valAx>
        <c:axId val="8531225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5302272"/>
        <c:crosses val="autoZero"/>
        <c:crossBetween val="between"/>
      </c:valAx>
    </c:plotArea>
    <c:plotVisOnly val="1"/>
  </c:chart>
  <c:externalData r:id="rId1"/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  <c:txPr>
        <a:bodyPr/>
        <a:lstStyle/>
        <a:p>
          <a:pPr>
            <a:defRPr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defRPr>
          </a:pPr>
          <a:endParaRPr lang="ru-RU"/>
        </a:p>
      </c:txPr>
    </c:title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Лист7!$S$2</c:f>
              <c:strCache>
                <c:ptCount val="1"/>
                <c:pt idx="0">
                  <c:v>прочие неналоговые доходы</c:v>
                </c:pt>
              </c:strCache>
            </c:strRef>
          </c:tx>
          <c:spPr>
            <a:solidFill>
              <a:schemeClr val="accent2"/>
            </a:solidFill>
            <a:scene3d>
              <a:camera prst="orthographicFront"/>
              <a:lightRig rig="sunrise" dir="t"/>
            </a:scene3d>
            <a:sp3d>
              <a:bevelT w="152400" h="50800" prst="softRound"/>
            </a:sp3d>
          </c:spPr>
          <c:dLbls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Лист7!$T$1:$W$1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Лист7!$T$2:$W$2</c:f>
              <c:numCache>
                <c:formatCode>General</c:formatCode>
                <c:ptCount val="4"/>
                <c:pt idx="0" formatCode="#,##0.00">
                  <c:v>1235.9000000000001</c:v>
                </c:pt>
                <c:pt idx="1">
                  <c:v>602</c:v>
                </c:pt>
                <c:pt idx="2">
                  <c:v>644.5</c:v>
                </c:pt>
                <c:pt idx="3">
                  <c:v>705</c:v>
                </c:pt>
              </c:numCache>
            </c:numRef>
          </c:val>
        </c:ser>
        <c:gapWidth val="85"/>
        <c:shape val="box"/>
        <c:axId val="85336832"/>
        <c:axId val="85338368"/>
        <c:axId val="0"/>
      </c:bar3DChart>
      <c:catAx>
        <c:axId val="8533683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5338368"/>
        <c:crosses val="autoZero"/>
        <c:auto val="1"/>
        <c:lblAlgn val="ctr"/>
        <c:lblOffset val="100"/>
      </c:catAx>
      <c:valAx>
        <c:axId val="85338368"/>
        <c:scaling>
          <c:orientation val="minMax"/>
        </c:scaling>
        <c:axPos val="l"/>
        <c:majorGridlines/>
        <c:numFmt formatCode="#,##0.00" sourceLinked="1"/>
        <c:tickLblPos val="nextTo"/>
        <c:txPr>
          <a:bodyPr/>
          <a:lstStyle/>
          <a:p>
            <a:pPr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5336832"/>
        <c:crosses val="autoZero"/>
        <c:crossBetween val="between"/>
      </c:valAx>
    </c:plotArea>
    <c:plotVisOnly val="1"/>
  </c:chart>
  <c:externalData r:id="rId1"/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Лист11!$A$2</c:f>
              <c:strCache>
                <c:ptCount val="1"/>
                <c:pt idx="0">
                  <c:v>Безвозмездные поступления от нерезидентов в бюджеты муниципальных районов</c:v>
                </c:pt>
              </c:strCache>
            </c:strRef>
          </c:tx>
          <c:spPr>
            <a:solidFill>
              <a:schemeClr val="accent2"/>
            </a:solidFill>
          </c:spPr>
          <c:cat>
            <c:numRef>
              <c:f>Лист11!$B$1:$E$1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Лист11!$B$2:$E$2</c:f>
              <c:numCache>
                <c:formatCode>General</c:formatCode>
                <c:ptCount val="4"/>
                <c:pt idx="0" formatCode="0.0">
                  <c:v>584.6</c:v>
                </c:pt>
              </c:numCache>
            </c:numRef>
          </c:val>
        </c:ser>
        <c:ser>
          <c:idx val="1"/>
          <c:order val="1"/>
          <c:tx>
            <c:strRef>
              <c:f>Лист11!$A$3</c:f>
              <c:strCache>
                <c:ptCount val="1"/>
                <c:pt idx="0">
                  <c:v>Дотации бюджетам субъектов Российской Федерации и муниципальных образований</c:v>
                </c:pt>
              </c:strCache>
            </c:strRef>
          </c:tx>
          <c:spPr>
            <a:solidFill>
              <a:srgbClr val="00B0F0"/>
            </a:solidFill>
          </c:spPr>
          <c:dLbls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Лист11!$B$1:$E$1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Лист11!$B$3:$E$3</c:f>
              <c:numCache>
                <c:formatCode>0.0</c:formatCode>
                <c:ptCount val="4"/>
                <c:pt idx="0">
                  <c:v>129243.4</c:v>
                </c:pt>
                <c:pt idx="1">
                  <c:v>99504.5</c:v>
                </c:pt>
                <c:pt idx="2">
                  <c:v>99179.4</c:v>
                </c:pt>
                <c:pt idx="3">
                  <c:v>103665.8</c:v>
                </c:pt>
              </c:numCache>
            </c:numRef>
          </c:val>
        </c:ser>
        <c:ser>
          <c:idx val="2"/>
          <c:order val="2"/>
          <c:tx>
            <c:strRef>
              <c:f>Лист11!$A$4</c:f>
              <c:strCache>
                <c:ptCount val="1"/>
                <c:pt idx="0">
                  <c:v>Субсидии бюджетам субъектов Российской Федерации и муниципальных образований (межбюджетные субсидии</c:v>
                </c:pt>
              </c:strCache>
            </c:strRef>
          </c:tx>
          <c:spPr>
            <a:solidFill>
              <a:srgbClr val="92D050"/>
            </a:solidFill>
          </c:spPr>
          <c:dLbls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Лист11!$B$1:$E$1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Лист11!$B$4:$E$4</c:f>
              <c:numCache>
                <c:formatCode>0.0</c:formatCode>
                <c:ptCount val="4"/>
                <c:pt idx="0">
                  <c:v>261486.7</c:v>
                </c:pt>
                <c:pt idx="1">
                  <c:v>117443.3</c:v>
                </c:pt>
                <c:pt idx="2">
                  <c:v>49839.4</c:v>
                </c:pt>
                <c:pt idx="3">
                  <c:v>50122.8</c:v>
                </c:pt>
              </c:numCache>
            </c:numRef>
          </c:val>
        </c:ser>
        <c:ser>
          <c:idx val="3"/>
          <c:order val="3"/>
          <c:tx>
            <c:strRef>
              <c:f>Лист11!$A$5</c:f>
              <c:strCache>
                <c:ptCount val="1"/>
                <c:pt idx="0">
                  <c:v>Субвенции бюджетам субъектов Российской Федерации и муниципальных образований</c:v>
                </c:pt>
              </c:strCache>
            </c:strRef>
          </c:tx>
          <c:spPr>
            <a:solidFill>
              <a:srgbClr val="7030A0"/>
            </a:solidFill>
          </c:spPr>
          <c:dLbls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Лист11!$B$1:$E$1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Лист11!$B$5:$E$5</c:f>
              <c:numCache>
                <c:formatCode>0.0</c:formatCode>
                <c:ptCount val="4"/>
                <c:pt idx="0">
                  <c:v>104559.8</c:v>
                </c:pt>
                <c:pt idx="1">
                  <c:v>115779.6</c:v>
                </c:pt>
                <c:pt idx="2">
                  <c:v>118221.8</c:v>
                </c:pt>
                <c:pt idx="3">
                  <c:v>122351.2</c:v>
                </c:pt>
              </c:numCache>
            </c:numRef>
          </c:val>
        </c:ser>
        <c:ser>
          <c:idx val="4"/>
          <c:order val="4"/>
          <c:tx>
            <c:strRef>
              <c:f>Лист11!$A$6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layout>
                <c:manualLayout>
                  <c:x val="8.3333342446778643E-3"/>
                  <c:y val="-1.5176107719295621E-2"/>
                </c:manualLayout>
              </c:layout>
              <c:showVal val="1"/>
            </c:dLbl>
            <c:dLbl>
              <c:idx val="1"/>
              <c:layout>
                <c:manualLayout>
                  <c:x val="2.7777780815592852E-3"/>
                  <c:y val="-1.95121384962373E-2"/>
                </c:manualLayout>
              </c:layout>
              <c:showVal val="1"/>
            </c:dLbl>
            <c:dLbl>
              <c:idx val="2"/>
              <c:layout>
                <c:manualLayout>
                  <c:x val="5.5555561631185704E-3"/>
                  <c:y val="-1.5176107719295621E-2"/>
                </c:manualLayout>
              </c:layout>
              <c:showVal val="1"/>
            </c:dLbl>
            <c:dLbl>
              <c:idx val="3"/>
              <c:layout>
                <c:manualLayout>
                  <c:x val="8.3333342446778643E-3"/>
                  <c:y val="-1.5176107719295621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Лист11!$B$1:$E$1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Лист11!$B$6:$E$6</c:f>
              <c:numCache>
                <c:formatCode>0.0</c:formatCode>
                <c:ptCount val="4"/>
                <c:pt idx="0">
                  <c:v>1363.5</c:v>
                </c:pt>
                <c:pt idx="1">
                  <c:v>582.79999999999995</c:v>
                </c:pt>
                <c:pt idx="2">
                  <c:v>15.4</c:v>
                </c:pt>
                <c:pt idx="3">
                  <c:v>0</c:v>
                </c:pt>
              </c:numCache>
            </c:numRef>
          </c:val>
        </c:ser>
        <c:ser>
          <c:idx val="5"/>
          <c:order val="5"/>
          <c:tx>
            <c:strRef>
              <c:f>Лист11!$A$7</c:f>
              <c:strCache>
                <c:ptCount val="1"/>
                <c:pt idx="0">
                  <c:v>Возврат остатков субсидий, субвенций и иных межбюджетных трансфертов, имеющих целевое назначение, прошлых лет</c:v>
                </c:pt>
              </c:strCache>
            </c:strRef>
          </c:tx>
          <c:spPr>
            <a:solidFill>
              <a:srgbClr val="FFFF00"/>
            </a:solidFill>
          </c:spPr>
          <c:dLbls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Лист11!$B$1:$E$1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Лист11!$B$7:$E$7</c:f>
              <c:numCache>
                <c:formatCode>General</c:formatCode>
                <c:ptCount val="4"/>
                <c:pt idx="0" formatCode="0.0">
                  <c:v>-4381.8</c:v>
                </c:pt>
              </c:numCache>
            </c:numRef>
          </c:val>
        </c:ser>
        <c:shape val="cylinder"/>
        <c:axId val="85164416"/>
        <c:axId val="85165952"/>
        <c:axId val="0"/>
      </c:bar3DChart>
      <c:catAx>
        <c:axId val="8516441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5165952"/>
        <c:crosses val="autoZero"/>
        <c:auto val="1"/>
        <c:lblAlgn val="ctr"/>
        <c:lblOffset val="100"/>
      </c:catAx>
      <c:valAx>
        <c:axId val="85165952"/>
        <c:scaling>
          <c:orientation val="minMax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 sz="105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51644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824022946634175"/>
          <c:y val="2.3771520540153385E-2"/>
          <c:w val="0.333426436288981"/>
          <c:h val="0.77467969706508955"/>
        </c:manualLayout>
      </c:layout>
      <c:txPr>
        <a:bodyPr/>
        <a:lstStyle/>
        <a:p>
          <a:pPr>
            <a:defRPr sz="11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defRPr>
          </a:pPr>
          <a:endParaRPr lang="ru-RU"/>
        </a:p>
      </c:txPr>
    </c:legend>
    <c:plotVisOnly val="1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Лист8!$A$2</c:f>
              <c:strCache>
                <c:ptCount val="1"/>
                <c:pt idx="0">
                  <c:v>Всего расходов</c:v>
                </c:pt>
              </c:strCache>
            </c:strRef>
          </c:tx>
          <c:spPr>
            <a:solidFill>
              <a:srgbClr val="92D05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1.6975308641975443E-2"/>
                  <c:y val="0"/>
                </c:manualLayout>
              </c:layout>
              <c:showVal val="1"/>
            </c:dLbl>
            <c:dLbl>
              <c:idx val="1"/>
              <c:layout>
                <c:manualLayout>
                  <c:x val="1.3888767376300185E-2"/>
                  <c:y val="-1.1224130643578106E-2"/>
                </c:manualLayout>
              </c:layout>
              <c:showVal val="1"/>
            </c:dLbl>
            <c:dLbl>
              <c:idx val="2"/>
              <c:layout>
                <c:manualLayout>
                  <c:x val="1.3888888888889018E-2"/>
                  <c:y val="-5.612065321788976E-3"/>
                </c:manualLayout>
              </c:layout>
              <c:showVal val="1"/>
            </c:dLbl>
            <c:dLbl>
              <c:idx val="3"/>
              <c:layout>
                <c:manualLayout>
                  <c:x val="1.8518518518518583E-2"/>
                  <c:y val="-1.9642228626261565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Лист8!$B$1:$E$1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Лист8!$B$2:$E$2</c:f>
              <c:numCache>
                <c:formatCode>#,##0.0</c:formatCode>
                <c:ptCount val="4"/>
                <c:pt idx="0">
                  <c:v>551714.69999999471</c:v>
                </c:pt>
                <c:pt idx="1">
                  <c:v>398041.4</c:v>
                </c:pt>
                <c:pt idx="2">
                  <c:v>325954.2</c:v>
                </c:pt>
                <c:pt idx="3">
                  <c:v>329136.59999999998</c:v>
                </c:pt>
              </c:numCache>
            </c:numRef>
          </c:val>
        </c:ser>
        <c:gapWidth val="83"/>
        <c:shape val="cylinder"/>
        <c:axId val="85190912"/>
        <c:axId val="85401600"/>
        <c:axId val="0"/>
      </c:bar3DChart>
      <c:catAx>
        <c:axId val="8519091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5401600"/>
        <c:crosses val="autoZero"/>
        <c:auto val="1"/>
        <c:lblAlgn val="ctr"/>
        <c:lblOffset val="100"/>
      </c:catAx>
      <c:valAx>
        <c:axId val="85401600"/>
        <c:scaling>
          <c:orientation val="minMax"/>
        </c:scaling>
        <c:axPos val="l"/>
        <c:majorGridlines/>
        <c:numFmt formatCode="#,##0.0" sourceLinked="1"/>
        <c:tickLblPos val="nextTo"/>
        <c:txPr>
          <a:bodyPr/>
          <a:lstStyle/>
          <a:p>
            <a:pPr>
              <a:defRPr sz="1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5190912"/>
        <c:crosses val="autoZero"/>
        <c:crossBetween val="between"/>
      </c:valAx>
    </c:plotArea>
    <c:plotVisOnly val="1"/>
  </c:chart>
  <c:spPr>
    <a:scene3d>
      <a:camera prst="orthographicFront"/>
      <a:lightRig rig="threePt" dir="t"/>
    </a:scene3d>
    <a:sp3d prstMaterial="matte"/>
  </c:spPr>
  <c:externalData r:id="rId1"/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0"/>
  <c:chart>
    <c:autoTitleDeleted val="1"/>
    <c:view3D>
      <c:rotX val="30"/>
      <c:rotY val="80"/>
      <c:perspective val="30"/>
    </c:view3D>
    <c:plotArea>
      <c:layout>
        <c:manualLayout>
          <c:layoutTarget val="inner"/>
          <c:xMode val="edge"/>
          <c:yMode val="edge"/>
          <c:x val="4.8571741032370896E-3"/>
          <c:y val="1.0958664744889931E-2"/>
          <c:w val="0.63607327209099362"/>
          <c:h val="0.97002967941533613"/>
        </c:manualLayout>
      </c:layout>
      <c:pie3DChart>
        <c:varyColors val="1"/>
        <c:ser>
          <c:idx val="0"/>
          <c:order val="0"/>
          <c:tx>
            <c:strRef>
              <c:f>Лист9!$B$1</c:f>
              <c:strCache>
                <c:ptCount val="1"/>
                <c:pt idx="0">
                  <c:v>2014 год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explosion val="21"/>
          <c:dPt>
            <c:idx val="0"/>
            <c:spPr>
              <a:solidFill>
                <a:srgbClr val="00FFFF"/>
              </a:solidFill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</c:dPt>
          <c:dPt>
            <c:idx val="1"/>
            <c:spPr>
              <a:solidFill>
                <a:srgbClr val="4859F6"/>
              </a:solidFill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</c:dPt>
          <c:dPt>
            <c:idx val="2"/>
            <c:spPr>
              <a:solidFill>
                <a:schemeClr val="bg2">
                  <a:lumMod val="5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</c:dPt>
          <c:dPt>
            <c:idx val="3"/>
            <c:spPr>
              <a:solidFill>
                <a:srgbClr val="92D050"/>
              </a:solidFill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</c:dPt>
          <c:dPt>
            <c:idx val="4"/>
            <c:spPr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</c:dPt>
          <c:dPt>
            <c:idx val="5"/>
            <c:spPr>
              <a:solidFill>
                <a:schemeClr val="accent2"/>
              </a:solidFill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</c:dPt>
          <c:dPt>
            <c:idx val="6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</c:dPt>
          <c:dPt>
            <c:idx val="7"/>
            <c:spPr>
              <a:solidFill>
                <a:schemeClr val="accent6"/>
              </a:solidFill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</c:dPt>
          <c:dPt>
            <c:idx val="8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</c:dPt>
          <c:dPt>
            <c:idx val="9"/>
            <c:spPr>
              <a:solidFill>
                <a:srgbClr val="FFFF00"/>
              </a:solidFill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</c:dPt>
          <c:dPt>
            <c:idx val="10"/>
            <c:spPr>
              <a:solidFill>
                <a:srgbClr val="0070C0"/>
              </a:solidFill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</c:dPt>
          <c:dPt>
            <c:idx val="12"/>
            <c:spPr>
              <a:solidFill>
                <a:srgbClr val="9900FF"/>
              </a:solidFill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</c:dPt>
          <c:dPt>
            <c:idx val="13"/>
            <c:spPr>
              <a:solidFill>
                <a:srgbClr val="F24CB7"/>
              </a:solidFill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600" b="1">
                      <a:solidFill>
                        <a:schemeClr val="tx1"/>
                      </a:solidFill>
                      <a:effectLst/>
                    </a:defRPr>
                  </a:pPr>
                  <a:endParaRPr lang="ru-RU"/>
                </a:p>
              </c:txPr>
            </c:dLbl>
            <c:dLbl>
              <c:idx val="1"/>
              <c:layout>
                <c:manualLayout>
                  <c:x val="1.1715004374453193E-2"/>
                  <c:y val="3.0329607879670824E-2"/>
                </c:manualLayout>
              </c:layout>
              <c:showVal val="1"/>
              <c:showPercent val="1"/>
            </c:dLbl>
            <c:dLbl>
              <c:idx val="2"/>
              <c:layout>
                <c:manualLayout>
                  <c:x val="-4.2186242344706922E-2"/>
                  <c:y val="0.12675005736046621"/>
                </c:manualLayout>
              </c:layout>
              <c:showVal val="1"/>
              <c:showPercent val="1"/>
            </c:dLbl>
            <c:dLbl>
              <c:idx val="3"/>
              <c:layout>
                <c:manualLayout>
                  <c:x val="-7.7331528871391123E-2"/>
                  <c:y val="0.1411632219816247"/>
                </c:manualLayout>
              </c:layout>
              <c:showVal val="1"/>
              <c:showPercent val="1"/>
            </c:dLbl>
            <c:dLbl>
              <c:idx val="5"/>
              <c:layout>
                <c:manualLayout>
                  <c:x val="2.5021872265966962E-3"/>
                  <c:y val="5.1982741337926387E-2"/>
                </c:manualLayout>
              </c:layout>
              <c:showVal val="1"/>
              <c:showPercent val="1"/>
            </c:dLbl>
            <c:dLbl>
              <c:idx val="7"/>
              <c:layout>
                <c:manualLayout>
                  <c:x val="2.9295166229221527E-3"/>
                  <c:y val="-3.7724361480669398E-2"/>
                </c:manualLayout>
              </c:layout>
              <c:showVal val="1"/>
              <c:showPercent val="1"/>
            </c:dLbl>
            <c:dLbl>
              <c:idx val="8"/>
              <c:layout>
                <c:manualLayout>
                  <c:x val="3.0112765863393641E-2"/>
                  <c:y val="-3.2877351801352601E-2"/>
                </c:manualLayout>
              </c:layout>
              <c:showVal val="1"/>
              <c:showPercent val="1"/>
            </c:dLbl>
            <c:dLbl>
              <c:idx val="10"/>
              <c:layout>
                <c:manualLayout>
                  <c:x val="-8.1092300962379765E-2"/>
                  <c:y val="-6.9963356879281832E-2"/>
                </c:manualLayout>
              </c:layout>
              <c:showVal val="1"/>
              <c:showPercent val="1"/>
            </c:dLbl>
            <c:dLbl>
              <c:idx val="11"/>
              <c:layout>
                <c:manualLayout>
                  <c:x val="1.5220472440944885E-2"/>
                  <c:y val="-6.3825223866716504E-2"/>
                </c:manualLayout>
              </c:layout>
              <c:showVal val="1"/>
              <c:showPercent val="1"/>
            </c:dLbl>
            <c:dLbl>
              <c:idx val="12"/>
              <c:layout>
                <c:manualLayout>
                  <c:x val="7.9510170603674546E-2"/>
                  <c:y val="2.0363850388458268E-2"/>
                </c:manualLayout>
              </c:layout>
              <c:showVal val="1"/>
              <c:showPercent val="1"/>
            </c:dLbl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  <c:showPercent val="1"/>
            <c:showLeaderLines val="1"/>
            <c:leaderLines>
              <c:spPr>
                <a:ln w="12700">
                  <a:solidFill>
                    <a:schemeClr val="bg1"/>
                  </a:solidFill>
                </a:ln>
              </c:spPr>
            </c:leaderLines>
          </c:dLbls>
          <c:cat>
            <c:strRef>
              <c:f>Лист9!$A$2:$A$15</c:f>
              <c:strCache>
                <c:ptCount val="14"/>
                <c:pt idx="0">
                  <c:v>Общегосударственные вопросы (13%)</c:v>
                </c:pt>
                <c:pt idx="1">
                  <c:v>Национальная оборона (0%)</c:v>
                </c:pt>
                <c:pt idx="2">
                  <c:v>Национальная безопасность и правоохранительная деятельность (1%)</c:v>
                </c:pt>
                <c:pt idx="3">
                  <c:v>Национальная экономика (9%)</c:v>
                </c:pt>
                <c:pt idx="4">
                  <c:v>Жилищно-коммунальное хозяйство (14%)</c:v>
                </c:pt>
                <c:pt idx="5">
                  <c:v>Охрана окружающей среды (0%)</c:v>
                </c:pt>
                <c:pt idx="6">
                  <c:v>Образование (34%)</c:v>
                </c:pt>
                <c:pt idx="7">
                  <c:v>Культура, кинематография (6%)</c:v>
                </c:pt>
                <c:pt idx="8">
                  <c:v>Здравоохранение (1%)</c:v>
                </c:pt>
                <c:pt idx="9">
                  <c:v>Социальная политика (9%)</c:v>
                </c:pt>
                <c:pt idx="10">
                  <c:v>Физическая культура и спорт (1%)</c:v>
                </c:pt>
                <c:pt idx="11">
                  <c:v>Средства массовой информации (1%)</c:v>
                </c:pt>
                <c:pt idx="12">
                  <c:v>Обслуживание государственного и муниципального долга (0%)</c:v>
                </c:pt>
                <c:pt idx="13">
                  <c:v>Межбюджетные трансферты общего характера бюджетам субъектов Российской Федерации и муниципальных образований (11%)</c:v>
                </c:pt>
              </c:strCache>
            </c:strRef>
          </c:cat>
          <c:val>
            <c:numRef>
              <c:f>Лист9!$B$2:$B$15</c:f>
              <c:numCache>
                <c:formatCode>#,##0.0</c:formatCode>
                <c:ptCount val="14"/>
                <c:pt idx="0">
                  <c:v>49969.9</c:v>
                </c:pt>
                <c:pt idx="1">
                  <c:v>112.8</c:v>
                </c:pt>
                <c:pt idx="2">
                  <c:v>4633.6000000000004</c:v>
                </c:pt>
                <c:pt idx="3">
                  <c:v>36419.199999999997</c:v>
                </c:pt>
                <c:pt idx="4">
                  <c:v>55486</c:v>
                </c:pt>
                <c:pt idx="5">
                  <c:v>50</c:v>
                </c:pt>
                <c:pt idx="6">
                  <c:v>136530</c:v>
                </c:pt>
                <c:pt idx="7">
                  <c:v>22668.1</c:v>
                </c:pt>
                <c:pt idx="8">
                  <c:v>2930</c:v>
                </c:pt>
                <c:pt idx="9">
                  <c:v>37315.4</c:v>
                </c:pt>
                <c:pt idx="10">
                  <c:v>3433.3</c:v>
                </c:pt>
                <c:pt idx="11">
                  <c:v>2700</c:v>
                </c:pt>
                <c:pt idx="12">
                  <c:v>395.1</c:v>
                </c:pt>
                <c:pt idx="13">
                  <c:v>45397.9</c:v>
                </c:pt>
              </c:numCache>
            </c:numRef>
          </c:val>
        </c:ser>
      </c:pie3DChart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65798676727909367"/>
          <c:y val="1.2375862458451872E-2"/>
          <c:w val="0.33367989938758036"/>
          <c:h val="0.96498018851561407"/>
        </c:manualLayout>
      </c:layout>
      <c:txPr>
        <a:bodyPr/>
        <a:lstStyle/>
        <a:p>
          <a:pPr>
            <a:defRPr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defRPr>
          </a:pPr>
          <a:endParaRPr lang="ru-RU"/>
        </a:p>
      </c:txPr>
    </c:legend>
    <c:plotVisOnly val="1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0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Расходы по разделу Общегосударственные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вопросы</a:t>
            </a:r>
          </a:p>
        </c:rich>
      </c:tx>
    </c:title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Лист10!$A$2</c:f>
              <c:strCache>
                <c:ptCount val="1"/>
                <c:pt idx="0">
                  <c:v>Общегосударственные вопросы</c:v>
                </c:pt>
              </c:strCache>
            </c:strRef>
          </c:tx>
          <c:spPr>
            <a:solidFill>
              <a:srgbClr val="66FFFF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1.9940719292591357E-2"/>
                  <c:y val="-5.6121539325230119E-3"/>
                </c:manualLayout>
              </c:layout>
              <c:showVal val="1"/>
            </c:dLbl>
            <c:dLbl>
              <c:idx val="1"/>
              <c:layout>
                <c:manualLayout>
                  <c:x val="2.3148148148148147E-2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1.8518518518518583E-2"/>
                  <c:y val="2.806032660894488E-3"/>
                </c:manualLayout>
              </c:layout>
              <c:showVal val="1"/>
            </c:dLbl>
            <c:dLbl>
              <c:idx val="3"/>
              <c:layout>
                <c:manualLayout>
                  <c:x val="1.5432098765432178E-2"/>
                  <c:y val="-8.4180979826834704E-3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Val val="1"/>
          </c:dLbls>
          <c:cat>
            <c:numRef>
              <c:f>Лист10!$B$1:$E$1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Лист10!$B$2:$E$2</c:f>
              <c:numCache>
                <c:formatCode>#,##0.00</c:formatCode>
                <c:ptCount val="4"/>
                <c:pt idx="0">
                  <c:v>39342.6</c:v>
                </c:pt>
                <c:pt idx="1">
                  <c:v>49969.9</c:v>
                </c:pt>
                <c:pt idx="2">
                  <c:v>49404.5</c:v>
                </c:pt>
                <c:pt idx="3">
                  <c:v>49306.3</c:v>
                </c:pt>
              </c:numCache>
            </c:numRef>
          </c:val>
        </c:ser>
        <c:gapWidth val="84"/>
        <c:shape val="cylinder"/>
        <c:axId val="85586304"/>
        <c:axId val="85587840"/>
        <c:axId val="0"/>
      </c:bar3DChart>
      <c:catAx>
        <c:axId val="8558630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5587840"/>
        <c:crosses val="autoZero"/>
        <c:auto val="1"/>
        <c:lblAlgn val="ctr"/>
        <c:lblOffset val="100"/>
      </c:catAx>
      <c:valAx>
        <c:axId val="85587840"/>
        <c:scaling>
          <c:orientation val="minMax"/>
        </c:scaling>
        <c:axPos val="l"/>
        <c:majorGridlines/>
        <c:numFmt formatCode="#,##0.00" sourceLinked="1"/>
        <c:tickLblPos val="nextTo"/>
        <c:txPr>
          <a:bodyPr/>
          <a:lstStyle/>
          <a:p>
            <a:pPr>
              <a:defRPr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5586304"/>
        <c:crosses val="autoZero"/>
        <c:crossBetween val="between"/>
      </c:valAx>
    </c:plotArea>
    <c:plotVisOnly val="1"/>
  </c:chart>
  <c:spPr>
    <a:scene3d>
      <a:camera prst="orthographicFront"/>
      <a:lightRig rig="threePt" dir="t"/>
    </a:scene3d>
    <a:sp3d>
      <a:bevelT/>
    </a:sp3d>
  </c:sp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  <c:txPr>
        <a:bodyPr/>
        <a:lstStyle/>
        <a:p>
          <a:pPr>
            <a:defRPr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defRPr>
          </a:pPr>
          <a:endParaRPr lang="ru-RU"/>
        </a:p>
      </c:txPr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Лист1!$B$8</c:f>
              <c:strCache>
                <c:ptCount val="1"/>
                <c:pt idx="0">
                  <c:v>Проект 2014 год</c:v>
                </c:pt>
              </c:strCache>
            </c:strRef>
          </c:tx>
          <c:spPr>
            <a:solidFill>
              <a:srgbClr val="92D050"/>
            </a:solidFill>
          </c:spPr>
          <c:explosion val="6"/>
          <c:dPt>
            <c:idx val="1"/>
            <c:spPr>
              <a:solidFill>
                <a:srgbClr val="00B0F0"/>
              </a:solidFill>
            </c:spPr>
          </c:dPt>
          <c:dLbls>
            <c:dLbl>
              <c:idx val="0"/>
              <c:layout>
                <c:manualLayout>
                  <c:x val="-0.20376731432060921"/>
                  <c:y val="1.7771378315993343E-2"/>
                </c:manualLayout>
              </c:layout>
              <c:showVal val="1"/>
            </c:dLbl>
            <c:dLbl>
              <c:idx val="1"/>
              <c:layout>
                <c:manualLayout>
                  <c:x val="9.3640746360778598E-2"/>
                  <c:y val="-7.6705345482631568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Лист1!$A$9:$A$10</c:f>
              <c:strCache>
                <c:ptCount val="2"/>
                <c:pt idx="0">
                  <c:v>Общий объём доходов</c:v>
                </c:pt>
                <c:pt idx="1">
                  <c:v>Общий объём расходов</c:v>
                </c:pt>
              </c:strCache>
            </c:strRef>
          </c:cat>
          <c:val>
            <c:numRef>
              <c:f>Лист1!$B$9:$B$10</c:f>
              <c:numCache>
                <c:formatCode>#,##0.00</c:formatCode>
                <c:ptCount val="2"/>
                <c:pt idx="0">
                  <c:v>359384.2</c:v>
                </c:pt>
                <c:pt idx="1">
                  <c:v>398041.4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b="1">
              <a:solidFill>
                <a:schemeClr val="bg1"/>
              </a:solidFill>
            </a:defRPr>
          </a:pPr>
          <a:endParaRPr lang="ru-RU"/>
        </a:p>
      </c:txPr>
    </c:legend>
    <c:plotVisOnly val="1"/>
  </c:chart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2000" dirty="0">
                <a:solidFill>
                  <a:srgbClr val="FFC000"/>
                </a:solidFill>
              </a:rPr>
              <a:t>Структура</a:t>
            </a:r>
            <a:r>
              <a:rPr lang="ru-RU" sz="2000" baseline="0" dirty="0">
                <a:solidFill>
                  <a:srgbClr val="FFC000"/>
                </a:solidFill>
              </a:rPr>
              <a:t> расходов по разделу Общегосударственные вопросы в </a:t>
            </a:r>
            <a:r>
              <a:rPr lang="en-US" sz="2000" dirty="0">
                <a:solidFill>
                  <a:srgbClr val="FFC000"/>
                </a:solidFill>
              </a:rPr>
              <a:t>201</a:t>
            </a:r>
            <a:r>
              <a:rPr lang="ru-RU" sz="2000" dirty="0">
                <a:solidFill>
                  <a:srgbClr val="FFC000"/>
                </a:solidFill>
              </a:rPr>
              <a:t>4 году</a:t>
            </a:r>
            <a:endParaRPr lang="en-US" sz="2000" dirty="0">
              <a:solidFill>
                <a:srgbClr val="FFC000"/>
              </a:solidFill>
            </a:endParaRPr>
          </a:p>
        </c:rich>
      </c:tx>
    </c:title>
    <c:view3D>
      <c:rotX val="30"/>
      <c:rotY val="359"/>
      <c:perspective val="0"/>
    </c:view3D>
    <c:plotArea>
      <c:layout>
        <c:manualLayout>
          <c:layoutTarget val="inner"/>
          <c:xMode val="edge"/>
          <c:yMode val="edge"/>
          <c:x val="1.818099300087489E-2"/>
          <c:y val="0.15563429571303591"/>
          <c:w val="0.50465791776028002"/>
          <c:h val="0.73004578594342373"/>
        </c:manualLayout>
      </c:layout>
      <c:pie3DChart>
        <c:varyColors val="1"/>
        <c:ser>
          <c:idx val="0"/>
          <c:order val="0"/>
          <c:tx>
            <c:strRef>
              <c:f>Лист10!$B$21</c:f>
              <c:strCache>
                <c:ptCount val="1"/>
                <c:pt idx="0">
                  <c:v>2014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explosion val="7"/>
          <c:dPt>
            <c:idx val="0"/>
            <c:spPr>
              <a:solidFill>
                <a:srgbClr val="9900FF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1"/>
            <c:spPr>
              <a:solidFill>
                <a:srgbClr val="FF00FF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2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3"/>
            <c:spPr>
              <a:solidFill>
                <a:srgbClr val="CC000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4"/>
            <c:spPr>
              <a:solidFill>
                <a:srgbClr val="FFFF0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5"/>
            <c:spPr>
              <a:solidFill>
                <a:srgbClr val="92D05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Lbls>
            <c:dLbl>
              <c:idx val="0"/>
              <c:layout>
                <c:manualLayout>
                  <c:x val="-5.7621154438385495E-2"/>
                  <c:y val="-5.4233449985418507E-2"/>
                </c:manualLayout>
              </c:layout>
              <c:showVal val="1"/>
            </c:dLbl>
            <c:dLbl>
              <c:idx val="1"/>
              <c:layout>
                <c:manualLayout>
                  <c:x val="1.4467808357059967E-2"/>
                  <c:y val="-5.4561533974919821E-2"/>
                </c:manualLayout>
              </c:layout>
              <c:showVal val="1"/>
            </c:dLbl>
            <c:dLbl>
              <c:idx val="2"/>
              <c:layout>
                <c:manualLayout>
                  <c:x val="-0.13654522090988627"/>
                  <c:y val="-0.1026277340332459"/>
                </c:manualLayout>
              </c:layout>
              <c:showVal val="1"/>
            </c:dLbl>
            <c:dLbl>
              <c:idx val="3"/>
              <c:layout>
                <c:manualLayout>
                  <c:x val="0.10644377233324258"/>
                  <c:y val="4.7650918635170604E-2"/>
                </c:manualLayout>
              </c:layout>
              <c:showVal val="1"/>
            </c:dLbl>
            <c:dLbl>
              <c:idx val="4"/>
              <c:layout>
                <c:manualLayout>
                  <c:x val="-5.876134132104812E-2"/>
                  <c:y val="6.0832458442694692E-2"/>
                </c:manualLayout>
              </c:layout>
              <c:showVal val="1"/>
            </c:dLbl>
            <c:dLbl>
              <c:idx val="5"/>
              <c:layout>
                <c:manualLayout>
                  <c:x val="7.7819444444444483E-2"/>
                  <c:y val="-7.3011081948089855E-3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  <c:showLeaderLines val="1"/>
            <c:leaderLines>
              <c:spPr>
                <a:ln w="15875">
                  <a:solidFill>
                    <a:schemeClr val="bg1"/>
                  </a:solidFill>
                </a:ln>
              </c:spPr>
            </c:leaderLines>
          </c:dLbls>
          <c:cat>
            <c:strRef>
              <c:f>Лист10!$A$22:$A$27</c:f>
              <c:strCache>
                <c:ptCount val="6"/>
                <c:pt idx="0">
                  <c:v>0102 "Функционирование  высшего должностного лица субъекта Российской Федерации и муниципального образования" (3%)</c:v>
                </c:pt>
                <c:pt idx="1">
                  <c:v>0103 "Функционирование законодательных (представительных) органов государтсвенной власти и представительных органов госуартсвенной власти и представительных органов муниципальных образований" (5%)</c:v>
                </c:pt>
                <c:pt idx="2">
                  <c:v>0104 "Функционирование Правительства Российской Федерации, высших исполнительных органов государтсвенной власти субъекта Российской Федерации, местных администраций" (46%)</c:v>
                </c:pt>
                <c:pt idx="3">
                  <c:v>0107 "Обеспечение проведения выборов и референдумов" (1%)</c:v>
                </c:pt>
                <c:pt idx="4">
                  <c:v>0111 "Резервные фонды" (0%)</c:v>
                </c:pt>
                <c:pt idx="5">
                  <c:v>0113 "Другие общегосудартсвенные вопросы" (46%)</c:v>
                </c:pt>
              </c:strCache>
            </c:strRef>
          </c:cat>
          <c:val>
            <c:numRef>
              <c:f>Лист10!$B$22:$B$27</c:f>
              <c:numCache>
                <c:formatCode>#,##0.00</c:formatCode>
                <c:ptCount val="6"/>
                <c:pt idx="0">
                  <c:v>1528.6</c:v>
                </c:pt>
                <c:pt idx="1">
                  <c:v>2380.6999999999998</c:v>
                </c:pt>
                <c:pt idx="2">
                  <c:v>22741.9</c:v>
                </c:pt>
                <c:pt idx="3" formatCode="0.00">
                  <c:v>300</c:v>
                </c:pt>
                <c:pt idx="4" formatCode="0.00">
                  <c:v>100</c:v>
                </c:pt>
                <c:pt idx="5">
                  <c:v>22918.799999999996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52408638876472236"/>
          <c:y val="0.10460032079323422"/>
          <c:w val="0.47397280580102286"/>
          <c:h val="0.89497521143190462"/>
        </c:manualLayout>
      </c:layout>
      <c:txPr>
        <a:bodyPr/>
        <a:lstStyle/>
        <a:p>
          <a:pPr>
            <a:defRPr sz="11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defRPr>
          </a:pPr>
          <a:endParaRPr lang="ru-RU"/>
        </a:p>
      </c:txPr>
    </c:legend>
    <c:plotVisOnly val="1"/>
  </c:chart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800"/>
            </a:pPr>
            <a:r>
              <a:rPr lang="ru-RU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Расходы по разделу</a:t>
            </a:r>
            <a:r>
              <a:rPr lang="ru-RU" sz="2800" baseline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Национальная </a:t>
            </a:r>
            <a:r>
              <a:rPr lang="ru-RU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оборона</a:t>
            </a:r>
          </a:p>
        </c:rich>
      </c:tx>
    </c:title>
    <c:view3D>
      <c:perspective val="30"/>
    </c:view3D>
    <c:plotArea>
      <c:layout>
        <c:manualLayout>
          <c:layoutTarget val="inner"/>
          <c:xMode val="edge"/>
          <c:yMode val="edge"/>
          <c:x val="6.8272970726484791E-2"/>
          <c:y val="0.1581699677181074"/>
          <c:w val="0.91780007452809853"/>
          <c:h val="0.75868334097848122"/>
        </c:manualLayout>
      </c:layout>
      <c:bar3DChart>
        <c:barDir val="col"/>
        <c:grouping val="stacked"/>
        <c:ser>
          <c:idx val="0"/>
          <c:order val="0"/>
          <c:tx>
            <c:strRef>
              <c:f>Лист10!$G$2</c:f>
              <c:strCache>
                <c:ptCount val="1"/>
                <c:pt idx="0">
                  <c:v>Национальная оборона</c:v>
                </c:pt>
              </c:strCache>
            </c:strRef>
          </c:tx>
          <c:spPr>
            <a:solidFill>
              <a:srgbClr val="4859F6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1.9923232202314841E-2"/>
                  <c:y val="-1.5954304288244209E-2"/>
                </c:manualLayout>
              </c:layout>
              <c:showVal val="1"/>
            </c:dLbl>
            <c:dLbl>
              <c:idx val="1"/>
              <c:layout>
                <c:manualLayout>
                  <c:x val="1.9923232202314761E-2"/>
                  <c:y val="-2.5071049595812495E-2"/>
                </c:manualLayout>
              </c:layout>
              <c:showVal val="1"/>
            </c:dLbl>
            <c:dLbl>
              <c:idx val="2"/>
              <c:layout>
                <c:manualLayout>
                  <c:x val="1.6858119555804841E-2"/>
                  <c:y val="-1.1395931634460227E-2"/>
                </c:manualLayout>
              </c:layout>
              <c:showVal val="1"/>
            </c:dLbl>
            <c:dLbl>
              <c:idx val="3"/>
              <c:layout>
                <c:manualLayout>
                  <c:x val="1.3793006909294858E-2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Лист10!$H$1:$K$1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Лист10!$H$2:$K$2</c:f>
              <c:numCache>
                <c:formatCode>General</c:formatCode>
                <c:ptCount val="4"/>
                <c:pt idx="0" formatCode="0.0">
                  <c:v>110</c:v>
                </c:pt>
                <c:pt idx="1">
                  <c:v>112.8</c:v>
                </c:pt>
                <c:pt idx="2" formatCode="0.0">
                  <c:v>113</c:v>
                </c:pt>
                <c:pt idx="3" formatCode="0.0">
                  <c:v>113</c:v>
                </c:pt>
              </c:numCache>
            </c:numRef>
          </c:val>
        </c:ser>
        <c:gapWidth val="107"/>
        <c:shape val="cylinder"/>
        <c:axId val="85629568"/>
        <c:axId val="85639552"/>
        <c:axId val="0"/>
      </c:bar3DChart>
      <c:catAx>
        <c:axId val="8562956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5639552"/>
        <c:crosses val="autoZero"/>
        <c:auto val="1"/>
        <c:lblAlgn val="ctr"/>
        <c:lblOffset val="100"/>
      </c:catAx>
      <c:valAx>
        <c:axId val="85639552"/>
        <c:scaling>
          <c:orientation val="minMax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5629568"/>
        <c:crosses val="autoZero"/>
        <c:crossBetween val="between"/>
      </c:valAx>
    </c:plotArea>
    <c:plotVisOnly val="1"/>
  </c:chart>
  <c:externalData r:id="rId1"/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r>
              <a:rPr lang="ru-RU" sz="2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Расходы по разделу Национальная </a:t>
            </a:r>
            <a:r>
              <a:rPr lang="ru-RU" sz="2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безопасность и правоохранительная деятельность</a:t>
            </a:r>
          </a:p>
        </c:rich>
      </c:tx>
    </c:title>
    <c:view3D>
      <c:perspective val="30"/>
    </c:view3D>
    <c:plotArea>
      <c:layout>
        <c:manualLayout>
          <c:layoutTarget val="inner"/>
          <c:xMode val="edge"/>
          <c:yMode val="edge"/>
          <c:x val="6.42343176802357E-2"/>
          <c:y val="0.19513558825619634"/>
          <c:w val="0.9191932936038949"/>
          <c:h val="0.68698193376935779"/>
        </c:manualLayout>
      </c:layout>
      <c:bar3DChart>
        <c:barDir val="col"/>
        <c:grouping val="stacked"/>
        <c:ser>
          <c:idx val="0"/>
          <c:order val="0"/>
          <c:tx>
            <c:strRef>
              <c:f>Лист10!$M$2</c:f>
              <c:strCache>
                <c:ptCount val="1"/>
                <c:pt idx="0">
                  <c:v>Национальная безопасность и правоохранительная деятельность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9.0394847541141708E-3"/>
                  <c:y val="-1.3675117961352181E-2"/>
                </c:manualLayout>
              </c:layout>
              <c:showVal val="1"/>
            </c:dLbl>
            <c:dLbl>
              <c:idx val="1"/>
              <c:layout>
                <c:manualLayout>
                  <c:x val="1.3559227131171218E-2"/>
                  <c:y val="-2.0512676942028268E-2"/>
                </c:manualLayout>
              </c:layout>
              <c:showVal val="1"/>
            </c:dLbl>
            <c:dLbl>
              <c:idx val="2"/>
              <c:layout>
                <c:manualLayout>
                  <c:x val="7.5329039617617931E-3"/>
                  <c:y val="-3.4187794903380447E-2"/>
                </c:manualLayout>
              </c:layout>
              <c:showVal val="1"/>
            </c:dLbl>
            <c:dLbl>
              <c:idx val="3"/>
              <c:layout>
                <c:manualLayout>
                  <c:x val="9.0394847541141708E-3"/>
                  <c:y val="-3.0769015413042406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Лист10!$N$1:$Q$1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Лист10!$N$2:$Q$2</c:f>
              <c:numCache>
                <c:formatCode>#,##0.00</c:formatCode>
                <c:ptCount val="4"/>
                <c:pt idx="0">
                  <c:v>4656.9000000000005</c:v>
                </c:pt>
                <c:pt idx="1">
                  <c:v>4633.6000000000004</c:v>
                </c:pt>
                <c:pt idx="2">
                  <c:v>3980</c:v>
                </c:pt>
                <c:pt idx="3">
                  <c:v>4010</c:v>
                </c:pt>
              </c:numCache>
            </c:numRef>
          </c:val>
        </c:ser>
        <c:shape val="cylinder"/>
        <c:axId val="85664512"/>
        <c:axId val="85666048"/>
        <c:axId val="0"/>
      </c:bar3DChart>
      <c:catAx>
        <c:axId val="8566451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5666048"/>
        <c:crosses val="autoZero"/>
        <c:auto val="1"/>
        <c:lblAlgn val="ctr"/>
        <c:lblOffset val="100"/>
      </c:catAx>
      <c:valAx>
        <c:axId val="85666048"/>
        <c:scaling>
          <c:orientation val="minMax"/>
        </c:scaling>
        <c:axPos val="l"/>
        <c:majorGridlines/>
        <c:numFmt formatCode="#,##0.00" sourceLinked="1"/>
        <c:tickLblPos val="nextTo"/>
        <c:txPr>
          <a:bodyPr/>
          <a:lstStyle/>
          <a:p>
            <a:pPr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5664512"/>
        <c:crosses val="autoZero"/>
        <c:crossBetween val="between"/>
      </c:valAx>
    </c:plotArea>
    <c:plotVisOnly val="1"/>
  </c:chart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0.34511892914983966"/>
          <c:y val="3.9111100161371801E-2"/>
        </c:manualLayout>
      </c:layout>
      <c:txPr>
        <a:bodyPr/>
        <a:lstStyle/>
        <a:p>
          <a:pPr>
            <a:defRPr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defRPr>
          </a:pPr>
          <a:endParaRPr lang="ru-RU"/>
        </a:p>
      </c:txPr>
    </c:title>
    <c:view3D>
      <c:rotX val="30"/>
      <c:rotY val="359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Лист10!$N$20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9BBB59">
                <a:lumMod val="60000"/>
                <a:lumOff val="40000"/>
              </a:srgb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dPt>
            <c:idx val="0"/>
            <c:explosion val="8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1"/>
            <c:spPr>
              <a:solidFill>
                <a:srgbClr val="92D05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Lbls>
            <c:dLbl>
              <c:idx val="1"/>
              <c:layout>
                <c:manualLayout>
                  <c:x val="0.18295406824147117"/>
                  <c:y val="-0.12394794400699922"/>
                </c:manualLayout>
              </c:layout>
              <c:showVal val="1"/>
            </c:dLbl>
            <c:spPr>
              <a:noFill/>
            </c:spPr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Лист10!$M$21:$M$22</c:f>
              <c:strCache>
                <c:ptCount val="2"/>
                <c:pt idx="0">
                  <c:v>0304 "Органы юстиции" (45%)</c:v>
                </c:pt>
                <c:pt idx="1">
                  <c:v>0309 "Защита населения и территории от чрезвычайных ситуаций природного и техногенного характера, гражданская оборона" (55%)</c:v>
                </c:pt>
              </c:strCache>
            </c:strRef>
          </c:cat>
          <c:val>
            <c:numRef>
              <c:f>Лист10!$N$21:$N$22</c:f>
              <c:numCache>
                <c:formatCode>#,##0.00</c:formatCode>
                <c:ptCount val="2"/>
                <c:pt idx="0">
                  <c:v>1843.8</c:v>
                </c:pt>
                <c:pt idx="1">
                  <c:v>2222.4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178980940172466"/>
          <c:y val="0.21834016634396117"/>
          <c:w val="0.33361739684705316"/>
          <c:h val="0.58168340670280827"/>
        </c:manualLayout>
      </c:layout>
      <c:txPr>
        <a:bodyPr/>
        <a:lstStyle/>
        <a:p>
          <a:pPr>
            <a:defRPr sz="12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defRPr>
          </a:pPr>
          <a:endParaRPr lang="ru-RU"/>
        </a:p>
      </c:txPr>
    </c:legend>
    <c:plotVisOnly val="1"/>
  </c:chart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0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r>
              <a:rPr lang="ru-RU" dirty="0" smtClean="0"/>
              <a:t>Расходы по разделу Национальная </a:t>
            </a:r>
            <a:r>
              <a:rPr lang="ru-RU" dirty="0"/>
              <a:t>экономика</a:t>
            </a:r>
          </a:p>
        </c:rich>
      </c:tx>
    </c:title>
    <c:view3D>
      <c:perspective val="30"/>
    </c:view3D>
    <c:plotArea>
      <c:layout>
        <c:manualLayout>
          <c:layoutTarget val="inner"/>
          <c:xMode val="edge"/>
          <c:yMode val="edge"/>
          <c:x val="6.2128274477605022E-2"/>
          <c:y val="0.17421156929024501"/>
          <c:w val="0.92184269381360062"/>
          <c:h val="0.71958292809696445"/>
        </c:manualLayout>
      </c:layout>
      <c:bar3DChart>
        <c:barDir val="col"/>
        <c:grouping val="stacked"/>
        <c:ser>
          <c:idx val="0"/>
          <c:order val="0"/>
          <c:tx>
            <c:strRef>
              <c:f>Лист10!$S$2</c:f>
              <c:strCache>
                <c:ptCount val="1"/>
                <c:pt idx="0">
                  <c:v>Национальная экономика</c:v>
                </c:pt>
              </c:strCache>
            </c:strRef>
          </c:tx>
          <c:spPr>
            <a:solidFill>
              <a:srgbClr val="92D05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1.3114662307198398E-2"/>
                  <c:y val="-1.5458828999789441E-2"/>
                </c:manualLayout>
              </c:layout>
              <c:showVal val="1"/>
            </c:dLbl>
            <c:dLbl>
              <c:idx val="1"/>
              <c:layout>
                <c:manualLayout>
                  <c:x val="1.6029031708798061E-2"/>
                  <c:y val="-2.7052950749631485E-2"/>
                </c:manualLayout>
              </c:layout>
              <c:showVal val="1"/>
            </c:dLbl>
            <c:dLbl>
              <c:idx val="2"/>
              <c:layout>
                <c:manualLayout>
                  <c:x val="1.1657477606398623E-2"/>
                  <c:y val="-1.5458828999789441E-2"/>
                </c:manualLayout>
              </c:layout>
              <c:showVal val="1"/>
            </c:dLbl>
            <c:dLbl>
              <c:idx val="3"/>
              <c:layout>
                <c:manualLayout>
                  <c:x val="8.7431082047989342E-3"/>
                  <c:y val="7.7294144998946834E-3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Лист10!$T$1:$W$1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Лист10!$T$2:$W$2</c:f>
              <c:numCache>
                <c:formatCode>#,##0.00</c:formatCode>
                <c:ptCount val="4"/>
                <c:pt idx="0">
                  <c:v>39562.199999999997</c:v>
                </c:pt>
                <c:pt idx="1">
                  <c:v>36419.199999999997</c:v>
                </c:pt>
                <c:pt idx="2">
                  <c:v>21475.4</c:v>
                </c:pt>
                <c:pt idx="3">
                  <c:v>21439.599999999904</c:v>
                </c:pt>
              </c:numCache>
            </c:numRef>
          </c:val>
        </c:ser>
        <c:shape val="cylinder"/>
        <c:axId val="85796736"/>
        <c:axId val="85798272"/>
        <c:axId val="0"/>
      </c:bar3DChart>
      <c:catAx>
        <c:axId val="8579673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5798272"/>
        <c:crosses val="autoZero"/>
        <c:auto val="1"/>
        <c:lblAlgn val="ctr"/>
        <c:lblOffset val="100"/>
      </c:catAx>
      <c:valAx>
        <c:axId val="85798272"/>
        <c:scaling>
          <c:orientation val="minMax"/>
        </c:scaling>
        <c:axPos val="l"/>
        <c:majorGridlines/>
        <c:numFmt formatCode="#,##0.00" sourceLinked="1"/>
        <c:tickLblPos val="nextTo"/>
        <c:txPr>
          <a:bodyPr/>
          <a:lstStyle/>
          <a:p>
            <a:pPr>
              <a:defRPr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5796736"/>
        <c:crosses val="autoZero"/>
        <c:crossBetween val="between"/>
      </c:valAx>
    </c:plotArea>
    <c:plotVisOnly val="1"/>
  </c:chart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r>
              <a:rPr lang="ru-RU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расходов по</a:t>
            </a:r>
            <a:r>
              <a:rPr lang="ru-RU" baseline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разделу "Национальная экономика" в </a:t>
            </a:r>
            <a:r>
              <a:rPr lang="en-US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ru-RU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году</a:t>
            </a:r>
            <a:endParaRPr lang="en-US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layout>
        <c:manualLayout>
          <c:xMode val="edge"/>
          <c:yMode val="edge"/>
          <c:x val="0.12032265740922229"/>
          <c:y val="2.1052649028304216E-2"/>
        </c:manualLayout>
      </c:layout>
    </c:title>
    <c:view3D>
      <c:rotX val="30"/>
      <c:rotY val="24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Лист10!$T$20</c:f>
              <c:strCache>
                <c:ptCount val="1"/>
                <c:pt idx="0">
                  <c:v>2014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explosion val="11"/>
          <c:dPt>
            <c:idx val="0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spPr>
              <a:solidFill>
                <a:srgbClr val="FFFF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spPr>
              <a:solidFill>
                <a:srgbClr val="92D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3"/>
            <c:spPr>
              <a:solidFill>
                <a:srgbClr val="9900FF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4"/>
            <c:spPr>
              <a:solidFill>
                <a:srgbClr val="C00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1"/>
              <c:layout>
                <c:manualLayout>
                  <c:x val="5.5716005487275733E-2"/>
                  <c:y val="-1.7981780341301649E-2"/>
                </c:manualLayout>
              </c:layout>
              <c:showVal val="1"/>
            </c:dLbl>
            <c:dLbl>
              <c:idx val="3"/>
              <c:layout>
                <c:manualLayout>
                  <c:x val="6.682780872924772E-2"/>
                  <c:y val="7.5319581698783014E-2"/>
                </c:manualLayout>
              </c:layout>
              <c:showVal val="1"/>
            </c:dLbl>
            <c:dLbl>
              <c:idx val="4"/>
              <c:layout>
                <c:manualLayout>
                  <c:x val="-2.4671743329880628E-3"/>
                  <c:y val="4.1087200790607077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  <c:showLeaderLines val="1"/>
            <c:leaderLines>
              <c:spPr>
                <a:ln w="15875">
                  <a:solidFill>
                    <a:schemeClr val="bg1"/>
                  </a:solidFill>
                </a:ln>
              </c:spPr>
            </c:leaderLines>
          </c:dLbls>
          <c:cat>
            <c:strRef>
              <c:f>Лист10!$S$21:$S$25</c:f>
              <c:strCache>
                <c:ptCount val="5"/>
                <c:pt idx="0">
                  <c:v>0402 "Топливно-энергетический комплекс" (38%)</c:v>
                </c:pt>
                <c:pt idx="1">
                  <c:v>0405 "Сельское хозяйство и рыболовство (0%)</c:v>
                </c:pt>
                <c:pt idx="2">
                  <c:v>0408 "Транспорт" (52%)</c:v>
                </c:pt>
                <c:pt idx="3">
                  <c:v>0410 "Связь и информатика" (4%)</c:v>
                </c:pt>
                <c:pt idx="4">
                  <c:v>0412 "Другие вопросы в области национальной экономики" (5%)</c:v>
                </c:pt>
              </c:strCache>
            </c:strRef>
          </c:cat>
          <c:val>
            <c:numRef>
              <c:f>Лист10!$T$21:$T$25</c:f>
              <c:numCache>
                <c:formatCode>0.0</c:formatCode>
                <c:ptCount val="5"/>
                <c:pt idx="0" formatCode="#,##0.00">
                  <c:v>13862.3</c:v>
                </c:pt>
                <c:pt idx="1">
                  <c:v>100</c:v>
                </c:pt>
                <c:pt idx="2" formatCode="#,##0.00">
                  <c:v>19035.099999999904</c:v>
                </c:pt>
                <c:pt idx="3" formatCode="#,##0.00">
                  <c:v>1578.3</c:v>
                </c:pt>
                <c:pt idx="4" formatCode="#,##0.00">
                  <c:v>1843.5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2782118760323935"/>
          <c:y val="0.15963709874604212"/>
          <c:w val="0.34017903636719954"/>
          <c:h val="0.7472170856889786"/>
        </c:manualLayout>
      </c:layout>
      <c:txPr>
        <a:bodyPr/>
        <a:lstStyle/>
        <a:p>
          <a:pPr>
            <a:defRPr sz="1100" b="1">
              <a:solidFill>
                <a:schemeClr val="bg1"/>
              </a:solidFill>
            </a:defRPr>
          </a:pPr>
          <a:endParaRPr lang="ru-RU"/>
        </a:p>
      </c:txPr>
    </c:legend>
    <c:plotVisOnly val="1"/>
  </c:chart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0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r>
              <a:rPr lang="ru-RU" dirty="0" smtClean="0"/>
              <a:t>Расходы по разделу Жилищно-коммунальное </a:t>
            </a:r>
            <a:r>
              <a:rPr lang="ru-RU" dirty="0"/>
              <a:t>хозяйство</a:t>
            </a:r>
          </a:p>
        </c:rich>
      </c:tx>
    </c:title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Лист10!$AC$2</c:f>
              <c:strCache>
                <c:ptCount val="1"/>
                <c:pt idx="0">
                  <c:v>Жилищно-коммунальное хозяйство</c:v>
                </c:pt>
              </c:strCache>
            </c:strRef>
          </c:tx>
          <c:spPr>
            <a:solidFill>
              <a:srgbClr val="FF000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50</a:t>
                    </a:r>
                    <a:r>
                      <a:rPr lang="ru-RU" smtClean="0"/>
                      <a:t>,00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50</a:t>
                    </a:r>
                    <a:r>
                      <a:rPr lang="ru-RU" smtClean="0"/>
                      <a:t>,00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Лист10!$AD$1:$AG$1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Лист10!$AD$2:$AG$2</c:f>
              <c:numCache>
                <c:formatCode>#,##0.00</c:formatCode>
                <c:ptCount val="4"/>
                <c:pt idx="0">
                  <c:v>170191.2</c:v>
                </c:pt>
                <c:pt idx="1">
                  <c:v>55486</c:v>
                </c:pt>
                <c:pt idx="2" formatCode="General">
                  <c:v>50</c:v>
                </c:pt>
                <c:pt idx="3" formatCode="General">
                  <c:v>50</c:v>
                </c:pt>
              </c:numCache>
            </c:numRef>
          </c:val>
        </c:ser>
        <c:shape val="cylinder"/>
        <c:axId val="85758336"/>
        <c:axId val="85759872"/>
        <c:axId val="85720128"/>
      </c:bar3DChart>
      <c:catAx>
        <c:axId val="8575833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5759872"/>
        <c:crosses val="autoZero"/>
        <c:auto val="1"/>
        <c:lblAlgn val="ctr"/>
        <c:lblOffset val="100"/>
      </c:catAx>
      <c:valAx>
        <c:axId val="85759872"/>
        <c:scaling>
          <c:orientation val="minMax"/>
        </c:scaling>
        <c:axPos val="l"/>
        <c:majorGridlines/>
        <c:numFmt formatCode="#,##0.00" sourceLinked="1"/>
        <c:tickLblPos val="nextTo"/>
        <c:txPr>
          <a:bodyPr/>
          <a:lstStyle/>
          <a:p>
            <a:pPr>
              <a:defRPr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5758336"/>
        <c:crosses val="autoZero"/>
        <c:crossBetween val="between"/>
      </c:valAx>
      <c:serAx>
        <c:axId val="85720128"/>
        <c:scaling>
          <c:orientation val="minMax"/>
        </c:scaling>
        <c:delete val="1"/>
        <c:axPos val="b"/>
        <c:tickLblPos val="none"/>
        <c:crossAx val="85759872"/>
        <c:crosses val="autoZero"/>
      </c:serAx>
    </c:plotArea>
    <c:plotVisOnly val="1"/>
  </c:chart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2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</a:t>
            </a:r>
            <a:r>
              <a:rPr lang="ru-RU" sz="2000" baseline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расходов по разделу "Жилищно-коммунальное хозяйство" в </a:t>
            </a:r>
            <a:r>
              <a:rPr lang="en-US" sz="2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ru-RU" sz="2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году</a:t>
            </a:r>
            <a:endParaRPr lang="en-US" sz="2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</c:title>
    <c:view3D>
      <c:rotX val="30"/>
      <c:rotY val="18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Лист10!$AD$20</c:f>
              <c:strCache>
                <c:ptCount val="1"/>
                <c:pt idx="0">
                  <c:v>2014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explosion val="4"/>
          <c:dPt>
            <c:idx val="0"/>
            <c:spPr>
              <a:solidFill>
                <a:srgbClr val="92D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spPr>
              <a:solidFill>
                <a:srgbClr val="9900FF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Лист10!$AC$21:$AC$23</c:f>
              <c:strCache>
                <c:ptCount val="3"/>
                <c:pt idx="0">
                  <c:v>0501 "Жилищное хозяйство" (35%)</c:v>
                </c:pt>
                <c:pt idx="1">
                  <c:v>0502 "Коммунальное хозяйство" (62%)</c:v>
                </c:pt>
                <c:pt idx="2">
                  <c:v>0505 "Другие вопросы в области жилищно-коммунального хозяйства" (3%)</c:v>
                </c:pt>
              </c:strCache>
            </c:strRef>
          </c:cat>
          <c:val>
            <c:numRef>
              <c:f>Лист10!$AD$21:$AD$23</c:f>
              <c:numCache>
                <c:formatCode>#,##0.00</c:formatCode>
                <c:ptCount val="3"/>
                <c:pt idx="0">
                  <c:v>19575.900000000001</c:v>
                </c:pt>
                <c:pt idx="1">
                  <c:v>34410.1</c:v>
                </c:pt>
                <c:pt idx="2" formatCode="#,##0">
                  <c:v>1500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0067432917036767"/>
          <c:y val="0.21991552898252967"/>
          <c:w val="0.32659890712607936"/>
          <c:h val="0.49954645681989113"/>
        </c:manualLayout>
      </c:layout>
      <c:txPr>
        <a:bodyPr/>
        <a:lstStyle/>
        <a:p>
          <a:pPr>
            <a:defRPr sz="11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defRPr>
          </a:pPr>
          <a:endParaRPr lang="ru-RU"/>
        </a:p>
      </c:txPr>
    </c:legend>
    <c:plotVisOnly val="1"/>
  </c:chart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r>
              <a:rPr lang="ru-RU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Расходы по разделу Охрана </a:t>
            </a:r>
            <a:r>
              <a:rPr lang="ru-RU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окружающей среды</a:t>
            </a:r>
          </a:p>
        </c:rich>
      </c:tx>
    </c:title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Лист10!$AJ$2</c:f>
              <c:strCache>
                <c:ptCount val="1"/>
                <c:pt idx="0">
                  <c:v>Охрана окружающей среды</c:v>
                </c:pt>
              </c:strCache>
            </c:strRef>
          </c:tx>
          <c:spPr>
            <a:solidFill>
              <a:schemeClr val="accent2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1.3559227131171218E-2"/>
                  <c:y val="0.10980315304262224"/>
                </c:manualLayout>
              </c:layout>
              <c:showVal val="1"/>
            </c:dLbl>
            <c:dLbl>
              <c:idx val="1"/>
              <c:showVal val="1"/>
            </c:dLbl>
            <c:dLbl>
              <c:idx val="2"/>
              <c:showVal val="1"/>
            </c:dLbl>
            <c:dLbl>
              <c:idx val="3"/>
              <c:showVal val="1"/>
            </c:dLbl>
            <c:delete val="1"/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</c:dLbls>
          <c:cat>
            <c:numRef>
              <c:f>Лист10!$AK$1:$AN$1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Лист10!$AK$2:$AN$2</c:f>
              <c:numCache>
                <c:formatCode>General</c:formatCode>
                <c:ptCount val="4"/>
                <c:pt idx="0">
                  <c:v>572.70000000000005</c:v>
                </c:pt>
                <c:pt idx="1">
                  <c:v>50</c:v>
                </c:pt>
                <c:pt idx="2">
                  <c:v>30</c:v>
                </c:pt>
                <c:pt idx="3">
                  <c:v>90</c:v>
                </c:pt>
              </c:numCache>
            </c:numRef>
          </c:val>
        </c:ser>
        <c:shape val="cylinder"/>
        <c:axId val="85965824"/>
        <c:axId val="85975808"/>
        <c:axId val="85740160"/>
      </c:bar3DChart>
      <c:catAx>
        <c:axId val="8596582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5975808"/>
        <c:crosses val="autoZero"/>
        <c:auto val="1"/>
        <c:lblAlgn val="ctr"/>
        <c:lblOffset val="100"/>
      </c:catAx>
      <c:valAx>
        <c:axId val="8597580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5965824"/>
        <c:crosses val="autoZero"/>
        <c:crossBetween val="between"/>
      </c:valAx>
      <c:serAx>
        <c:axId val="85740160"/>
        <c:scaling>
          <c:orientation val="minMax"/>
        </c:scaling>
        <c:delete val="1"/>
        <c:axPos val="b"/>
        <c:tickLblPos val="none"/>
        <c:crossAx val="85975808"/>
        <c:crosses val="autoZero"/>
      </c:serAx>
    </c:plotArea>
    <c:plotVisOnly val="1"/>
  </c:chart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r>
              <a:rPr lang="ru-RU" dirty="0" smtClean="0"/>
              <a:t>Расходы по разделу Образование</a:t>
            </a:r>
            <a:endParaRPr lang="ru-RU" dirty="0"/>
          </a:p>
        </c:rich>
      </c:tx>
    </c:title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Лист10!$AQ$2</c:f>
              <c:strCache>
                <c:ptCount val="1"/>
                <c:pt idx="0">
                  <c:v>Образование</c:v>
                </c:pt>
              </c:strCache>
            </c:strRef>
          </c:tx>
          <c:spPr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Лист10!$AR$1:$AU$1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Лист10!$AR$2:$AU$2</c:f>
              <c:numCache>
                <c:formatCode>#,##0.00</c:formatCode>
                <c:ptCount val="4"/>
                <c:pt idx="0">
                  <c:v>163118.70000000001</c:v>
                </c:pt>
                <c:pt idx="1">
                  <c:v>136530</c:v>
                </c:pt>
                <c:pt idx="2">
                  <c:v>134975.9</c:v>
                </c:pt>
                <c:pt idx="3">
                  <c:v>134988.1</c:v>
                </c:pt>
              </c:numCache>
            </c:numRef>
          </c:val>
        </c:ser>
        <c:shape val="cylinder"/>
        <c:axId val="86010112"/>
        <c:axId val="86020096"/>
        <c:axId val="0"/>
      </c:bar3DChart>
      <c:catAx>
        <c:axId val="8601011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6020096"/>
        <c:crosses val="autoZero"/>
        <c:auto val="1"/>
        <c:lblAlgn val="ctr"/>
        <c:lblOffset val="100"/>
      </c:catAx>
      <c:valAx>
        <c:axId val="86020096"/>
        <c:scaling>
          <c:orientation val="minMax"/>
        </c:scaling>
        <c:axPos val="l"/>
        <c:majorGridlines/>
        <c:numFmt formatCode="#,##0.00" sourceLinked="1"/>
        <c:tickLblPos val="nextTo"/>
        <c:txPr>
          <a:bodyPr/>
          <a:lstStyle/>
          <a:p>
            <a:pPr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6010112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  <c:txPr>
        <a:bodyPr/>
        <a:lstStyle/>
        <a:p>
          <a:pPr>
            <a:defRPr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defRPr>
          </a:pPr>
          <a:endParaRPr lang="ru-RU"/>
        </a:p>
      </c:txPr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Лист1!$B$13</c:f>
              <c:strCache>
                <c:ptCount val="1"/>
                <c:pt idx="0">
                  <c:v>Проект 2015 год</c:v>
                </c:pt>
              </c:strCache>
            </c:strRef>
          </c:tx>
          <c:explosion val="11"/>
          <c:dPt>
            <c:idx val="0"/>
            <c:spPr>
              <a:solidFill>
                <a:srgbClr val="92D050"/>
              </a:solidFill>
            </c:spPr>
          </c:dPt>
          <c:dPt>
            <c:idx val="1"/>
            <c:explosion val="3"/>
            <c:spPr>
              <a:solidFill>
                <a:srgbClr val="00B0F0"/>
              </a:solidFill>
            </c:spPr>
          </c:dPt>
          <c:dLbls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Лист1!$A$14:$A$15</c:f>
              <c:strCache>
                <c:ptCount val="2"/>
                <c:pt idx="0">
                  <c:v>Общий объём доходов</c:v>
                </c:pt>
                <c:pt idx="1">
                  <c:v>Общий объём расходов</c:v>
                </c:pt>
              </c:strCache>
            </c:strRef>
          </c:cat>
          <c:val>
            <c:numRef>
              <c:f>Лист1!$B$14:$B$15</c:f>
              <c:numCache>
                <c:formatCode>#,##0.00</c:formatCode>
                <c:ptCount val="2"/>
                <c:pt idx="0">
                  <c:v>294120.3</c:v>
                </c:pt>
                <c:pt idx="1">
                  <c:v>325954.2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b="1">
              <a:solidFill>
                <a:schemeClr val="bg1"/>
              </a:solidFill>
            </a:defRPr>
          </a:pPr>
          <a:endParaRPr lang="ru-RU"/>
        </a:p>
      </c:txPr>
    </c:legend>
    <c:plotVisOnly val="1"/>
  </c:chart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0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r>
              <a:rPr lang="ru-RU" sz="20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расходов</a:t>
            </a:r>
            <a:r>
              <a:rPr lang="ru-RU" sz="2000" baseline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 разделу Образование в </a:t>
            </a:r>
            <a:r>
              <a:rPr lang="en-US" sz="20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ru-RU" sz="20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году</a:t>
            </a:r>
            <a:endParaRPr lang="en-US" sz="200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layout>
        <c:manualLayout>
          <c:xMode val="edge"/>
          <c:yMode val="edge"/>
          <c:x val="4.9139840464135671E-2"/>
          <c:y val="2.3188412853562428E-2"/>
        </c:manualLayout>
      </c:layout>
    </c:title>
    <c:view3D>
      <c:rotX val="30"/>
      <c:rotY val="21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Лист10!$AR$20</c:f>
              <c:strCache>
                <c:ptCount val="1"/>
                <c:pt idx="0">
                  <c:v>2014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spPr>
              <a:solidFill>
                <a:srgbClr val="92D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spPr>
              <a:solidFill>
                <a:srgbClr val="7030A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3"/>
            <c:spPr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43 </a:t>
                    </a:r>
                    <a:r>
                      <a:rPr lang="en-US" smtClean="0"/>
                      <a:t>541</a:t>
                    </a:r>
                    <a:r>
                      <a:rPr lang="ru-RU" smtClean="0"/>
                      <a:t>,00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>
                <c:manualLayout>
                  <c:x val="0.14590069991251092"/>
                  <c:y val="8.7584620104305164E-2"/>
                </c:manualLayout>
              </c:layout>
              <c:showVal val="1"/>
            </c:dLbl>
            <c:dLbl>
              <c:idx val="3"/>
              <c:layout>
                <c:manualLayout>
                  <c:x val="-4.8148403324584386E-2"/>
                  <c:y val="9.9411323584552555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  <c:showLeaderLines val="1"/>
            <c:leaderLines>
              <c:spPr>
                <a:ln w="15875">
                  <a:solidFill>
                    <a:schemeClr val="bg1"/>
                  </a:solidFill>
                </a:ln>
              </c:spPr>
            </c:leaderLines>
          </c:dLbls>
          <c:cat>
            <c:strRef>
              <c:f>Лист10!$AQ$21:$AQ$24</c:f>
              <c:strCache>
                <c:ptCount val="4"/>
                <c:pt idx="0">
                  <c:v>0701 "Дошкольное образование (32%)</c:v>
                </c:pt>
                <c:pt idx="1">
                  <c:v>0702 "Общее образование" (65%)</c:v>
                </c:pt>
                <c:pt idx="2">
                  <c:v>0707 "Молодежная политика и оздоровление детей" (1%)</c:v>
                </c:pt>
                <c:pt idx="3">
                  <c:v>0709 "Другие вопросы в области образования" (2%)</c:v>
                </c:pt>
              </c:strCache>
            </c:strRef>
          </c:cat>
          <c:val>
            <c:numRef>
              <c:f>Лист10!$AR$21:$AR$24</c:f>
              <c:numCache>
                <c:formatCode>#,##0.00</c:formatCode>
                <c:ptCount val="4"/>
                <c:pt idx="0" formatCode="#,##0">
                  <c:v>43541</c:v>
                </c:pt>
                <c:pt idx="1">
                  <c:v>88975.5</c:v>
                </c:pt>
                <c:pt idx="2">
                  <c:v>1926.3</c:v>
                </c:pt>
                <c:pt idx="3">
                  <c:v>2087.3000000000002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2495127566238506"/>
          <c:y val="0.13081460103148876"/>
          <c:w val="0.33231398070839407"/>
          <c:h val="0.6339261695541617"/>
        </c:manualLayout>
      </c:layout>
      <c:txPr>
        <a:bodyPr/>
        <a:lstStyle/>
        <a:p>
          <a:pPr>
            <a:defRPr sz="12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defRPr>
          </a:pPr>
          <a:endParaRPr lang="ru-RU"/>
        </a:p>
      </c:txPr>
    </c:legend>
    <c:plotVisOnly val="1"/>
  </c:chart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0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r>
              <a:rPr lang="ru-RU" dirty="0" smtClean="0"/>
              <a:t>Расходы по разделу Культура</a:t>
            </a:r>
            <a:endParaRPr lang="ru-RU" dirty="0"/>
          </a:p>
        </c:rich>
      </c:tx>
    </c:title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Лист10!$AW$2</c:f>
              <c:strCache>
                <c:ptCount val="1"/>
                <c:pt idx="0">
                  <c:v>Культура</c:v>
                </c:pt>
              </c:strCache>
            </c:strRef>
          </c:tx>
          <c:spPr>
            <a:solidFill>
              <a:schemeClr val="accent6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Лист10!$AX$1:$BA$1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Лист10!$AX$2:$BA$2</c:f>
              <c:numCache>
                <c:formatCode>#,##0.00</c:formatCode>
                <c:ptCount val="4"/>
                <c:pt idx="0">
                  <c:v>29877.200000000001</c:v>
                </c:pt>
                <c:pt idx="1">
                  <c:v>22668.1</c:v>
                </c:pt>
                <c:pt idx="2">
                  <c:v>22156.5</c:v>
                </c:pt>
                <c:pt idx="3">
                  <c:v>21900.1</c:v>
                </c:pt>
              </c:numCache>
            </c:numRef>
          </c:val>
        </c:ser>
        <c:shape val="cylinder"/>
        <c:axId val="86151552"/>
        <c:axId val="86153088"/>
        <c:axId val="0"/>
      </c:bar3DChart>
      <c:catAx>
        <c:axId val="8615155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6153088"/>
        <c:crosses val="autoZero"/>
        <c:auto val="1"/>
        <c:lblAlgn val="ctr"/>
        <c:lblOffset val="100"/>
      </c:catAx>
      <c:valAx>
        <c:axId val="86153088"/>
        <c:scaling>
          <c:orientation val="minMax"/>
        </c:scaling>
        <c:axPos val="l"/>
        <c:majorGridlines/>
        <c:numFmt formatCode="#,##0.00" sourceLinked="1"/>
        <c:tickLblPos val="nextTo"/>
        <c:txPr>
          <a:bodyPr/>
          <a:lstStyle/>
          <a:p>
            <a:pPr>
              <a:defRPr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6151552"/>
        <c:crosses val="autoZero"/>
        <c:crossBetween val="between"/>
      </c:valAx>
    </c:plotArea>
    <c:plotVisOnly val="1"/>
  </c:chart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>
                <a:solidFill>
                  <a:srgbClr val="FFC000"/>
                </a:solidFill>
              </a:rPr>
              <a:t>Структура расходов по разделу Культура в </a:t>
            </a:r>
            <a:r>
              <a:rPr lang="en-US" dirty="0">
                <a:solidFill>
                  <a:srgbClr val="FFC000"/>
                </a:solidFill>
              </a:rPr>
              <a:t>201</a:t>
            </a:r>
            <a:r>
              <a:rPr lang="ru-RU" dirty="0">
                <a:solidFill>
                  <a:srgbClr val="FFC000"/>
                </a:solidFill>
              </a:rPr>
              <a:t>4 году</a:t>
            </a:r>
            <a:endParaRPr lang="en-US" dirty="0">
              <a:solidFill>
                <a:srgbClr val="FFC000"/>
              </a:solidFill>
            </a:endParaRPr>
          </a:p>
        </c:rich>
      </c:tx>
    </c:title>
    <c:view3D>
      <c:rotX val="30"/>
      <c:rotY val="2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Лист10!$AX$20</c:f>
              <c:strCache>
                <c:ptCount val="1"/>
                <c:pt idx="0">
                  <c:v>2014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explosion val="8"/>
          <c:dPt>
            <c:idx val="0"/>
            <c:spPr>
              <a:solidFill>
                <a:srgbClr val="92D05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1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2"/>
            <c:spPr>
              <a:solidFill>
                <a:srgbClr val="7030A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3"/>
            <c:spPr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Lbls>
            <c:dLbl>
              <c:idx val="2"/>
              <c:layout>
                <c:manualLayout>
                  <c:x val="-2.388834208223985E-2"/>
                  <c:y val="-3.8076698745990081E-2"/>
                </c:manualLayout>
              </c:layout>
              <c:showVal val="1"/>
            </c:dLbl>
            <c:dLbl>
              <c:idx val="3"/>
              <c:layout>
                <c:manualLayout>
                  <c:x val="5.9148293963254585E-2"/>
                  <c:y val="3.5535141440653441E-3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Лист10!$AW$21:$AW$24</c:f>
              <c:strCache>
                <c:ptCount val="4"/>
                <c:pt idx="0">
                  <c:v>библиотеки (65%)</c:v>
                </c:pt>
                <c:pt idx="1">
                  <c:v>музеи (26%)</c:v>
                </c:pt>
                <c:pt idx="2">
                  <c:v>межбюджетные трансферты (8%)</c:v>
                </c:pt>
                <c:pt idx="3">
                  <c:v>другие вопросы в области культуры (1%)</c:v>
                </c:pt>
              </c:strCache>
            </c:strRef>
          </c:cat>
          <c:val>
            <c:numRef>
              <c:f>Лист10!$AX$21:$AX$24</c:f>
              <c:numCache>
                <c:formatCode>#,##0.00</c:formatCode>
                <c:ptCount val="4"/>
                <c:pt idx="0">
                  <c:v>14978.2</c:v>
                </c:pt>
                <c:pt idx="1">
                  <c:v>5824.9</c:v>
                </c:pt>
                <c:pt idx="2">
                  <c:v>1709</c:v>
                </c:pt>
                <c:pt idx="3" formatCode="General">
                  <c:v>156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6264659380751256"/>
          <c:y val="0.16632124202476878"/>
          <c:w val="0.3261254146031673"/>
          <c:h val="0.61216920505093153"/>
        </c:manualLayout>
      </c:layout>
      <c:txPr>
        <a:bodyPr/>
        <a:lstStyle/>
        <a:p>
          <a:pPr>
            <a:defRPr sz="12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defRPr>
          </a:pPr>
          <a:endParaRPr lang="ru-RU"/>
        </a:p>
      </c:txPr>
    </c:legend>
    <c:plotVisOnly val="1"/>
  </c:chart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r>
              <a:rPr lang="ru-RU" dirty="0" smtClean="0"/>
              <a:t>Расходы по разделу Здравоохранение</a:t>
            </a:r>
            <a:endParaRPr lang="ru-RU" dirty="0"/>
          </a:p>
        </c:rich>
      </c:tx>
    </c:title>
    <c:view3D>
      <c:perspective val="30"/>
    </c:view3D>
    <c:plotArea>
      <c:layout>
        <c:manualLayout>
          <c:layoutTarget val="inner"/>
          <c:xMode val="edge"/>
          <c:yMode val="edge"/>
          <c:x val="8.1469824495563281E-2"/>
          <c:y val="0.10544384457041177"/>
          <c:w val="0.9023686724592026"/>
          <c:h val="0.82559554770349264"/>
        </c:manualLayout>
      </c:layout>
      <c:bar3DChart>
        <c:barDir val="col"/>
        <c:grouping val="stacked"/>
        <c:ser>
          <c:idx val="0"/>
          <c:order val="0"/>
          <c:tx>
            <c:strRef>
              <c:f>Лист10!$BE$2</c:f>
              <c:strCache>
                <c:ptCount val="1"/>
                <c:pt idx="0">
                  <c:v>Здравоохранение</c:v>
                </c:pt>
              </c:strCache>
            </c:strRef>
          </c:tx>
          <c:spPr>
            <a:solidFill>
              <a:srgbClr val="00B050"/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dLbls>
            <c:dLbl>
              <c:idx val="0"/>
              <c:layout>
                <c:manualLayout>
                  <c:x val="1.4692275495667706E-2"/>
                  <c:y val="-1.6374154401092741E-2"/>
                </c:manualLayout>
              </c:layout>
              <c:showVal val="1"/>
            </c:dLbl>
            <c:dLbl>
              <c:idx val="1"/>
              <c:layout>
                <c:manualLayout>
                  <c:x val="2.0569185693934629E-2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1.6161503045234477E-2"/>
                  <c:y val="-7.0174947433254602E-3"/>
                </c:manualLayout>
              </c:layout>
              <c:showVal val="1"/>
            </c:dLbl>
            <c:dLbl>
              <c:idx val="3"/>
              <c:layout>
                <c:manualLayout>
                  <c:x val="1.1753820396534193E-2"/>
                  <c:y val="-1.4034989486651004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Лист10!$BF$1:$BI$1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Лист10!$BF$2:$BI$2</c:f>
              <c:numCache>
                <c:formatCode>#,##0.00</c:formatCode>
                <c:ptCount val="4"/>
                <c:pt idx="0">
                  <c:v>2930</c:v>
                </c:pt>
                <c:pt idx="1">
                  <c:v>2930</c:v>
                </c:pt>
                <c:pt idx="2">
                  <c:v>1230</c:v>
                </c:pt>
                <c:pt idx="3">
                  <c:v>1230</c:v>
                </c:pt>
              </c:numCache>
            </c:numRef>
          </c:val>
        </c:ser>
        <c:shape val="cylinder"/>
        <c:axId val="86223104"/>
        <c:axId val="86228992"/>
        <c:axId val="0"/>
      </c:bar3DChart>
      <c:catAx>
        <c:axId val="8622310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6228992"/>
        <c:crosses val="autoZero"/>
        <c:auto val="1"/>
        <c:lblAlgn val="ctr"/>
        <c:lblOffset val="100"/>
      </c:catAx>
      <c:valAx>
        <c:axId val="86228992"/>
        <c:scaling>
          <c:orientation val="minMax"/>
        </c:scaling>
        <c:axPos val="l"/>
        <c:majorGridlines/>
        <c:numFmt formatCode="#,##0.00" sourceLinked="1"/>
        <c:tickLblPos val="nextTo"/>
        <c:txPr>
          <a:bodyPr/>
          <a:lstStyle/>
          <a:p>
            <a:pPr>
              <a:defRPr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6223104"/>
        <c:crosses val="autoZero"/>
        <c:crossBetween val="between"/>
      </c:valAx>
    </c:plotArea>
    <c:plotVisOnly val="1"/>
  </c:chart>
  <c:externalData r:id="rId1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r>
              <a:rPr lang="ru-RU" dirty="0" smtClean="0"/>
              <a:t>Расходы по разделу Социальная </a:t>
            </a:r>
            <a:r>
              <a:rPr lang="ru-RU" dirty="0"/>
              <a:t>политика</a:t>
            </a:r>
          </a:p>
        </c:rich>
      </c:tx>
    </c:title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Лист10!$BL$2</c:f>
              <c:strCache>
                <c:ptCount val="1"/>
                <c:pt idx="0">
                  <c:v>Социальная политика</c:v>
                </c:pt>
              </c:strCache>
            </c:strRef>
          </c:tx>
          <c:spPr>
            <a:solidFill>
              <a:srgbClr val="FFFF0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1.8713319315534563E-2"/>
                  <c:y val="-0.21688737086704629"/>
                </c:manualLayout>
              </c:layout>
              <c:showVal val="1"/>
            </c:dLbl>
            <c:dLbl>
              <c:idx val="1"/>
              <c:layout>
                <c:manualLayout>
                  <c:x val="7.7972163814727605E-3"/>
                  <c:y val="-0.24177608555670746"/>
                </c:manualLayout>
              </c:layout>
              <c:showVal val="1"/>
            </c:dLbl>
            <c:dLbl>
              <c:idx val="2"/>
              <c:layout>
                <c:manualLayout>
                  <c:x val="1.2475546210356373E-2"/>
                  <c:y val="-0.26310926957641589"/>
                </c:manualLayout>
              </c:layout>
              <c:showVal val="1"/>
            </c:dLbl>
            <c:dLbl>
              <c:idx val="3"/>
              <c:layout>
                <c:manualLayout>
                  <c:x val="9.3566596577673959E-3"/>
                  <c:y val="-0.28444245359612524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Лист10!$BM$1:$BP$1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Лист10!$BM$2:$BP$2</c:f>
              <c:numCache>
                <c:formatCode>#,##0.00</c:formatCode>
                <c:ptCount val="4"/>
                <c:pt idx="0">
                  <c:v>32371.4</c:v>
                </c:pt>
                <c:pt idx="1">
                  <c:v>37315.4</c:v>
                </c:pt>
                <c:pt idx="2">
                  <c:v>39568.5</c:v>
                </c:pt>
                <c:pt idx="3">
                  <c:v>42602.400000000001</c:v>
                </c:pt>
              </c:numCache>
            </c:numRef>
          </c:val>
        </c:ser>
        <c:shape val="cylinder"/>
        <c:axId val="86077824"/>
        <c:axId val="86079360"/>
        <c:axId val="0"/>
      </c:bar3DChart>
      <c:catAx>
        <c:axId val="8607782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>
                <a:solidFill>
                  <a:schemeClr val="bg1"/>
                </a:solidFill>
              </a:defRPr>
            </a:pPr>
            <a:endParaRPr lang="ru-RU"/>
          </a:p>
        </c:txPr>
        <c:crossAx val="86079360"/>
        <c:crosses val="autoZero"/>
        <c:auto val="1"/>
        <c:lblAlgn val="ctr"/>
        <c:lblOffset val="100"/>
      </c:catAx>
      <c:valAx>
        <c:axId val="86079360"/>
        <c:scaling>
          <c:orientation val="minMax"/>
        </c:scaling>
        <c:axPos val="l"/>
        <c:majorGridlines/>
        <c:numFmt formatCode="#,##0.00" sourceLinked="1"/>
        <c:tickLblPos val="nextTo"/>
        <c:txPr>
          <a:bodyPr/>
          <a:lstStyle/>
          <a:p>
            <a:pPr>
              <a:defRPr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6077824"/>
        <c:crosses val="autoZero"/>
        <c:crossBetween val="between"/>
      </c:valAx>
    </c:plotArea>
    <c:plotVisOnly val="1"/>
  </c:chart>
  <c:externalData r:id="rId1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9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r>
              <a:rPr lang="ru-RU" sz="19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расходов по разделу Социальная</a:t>
            </a:r>
            <a:r>
              <a:rPr lang="ru-RU" sz="1900" baseline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политика в </a:t>
            </a:r>
            <a:r>
              <a:rPr lang="en-US" sz="19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ru-RU" sz="19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году</a:t>
            </a:r>
            <a:endParaRPr lang="en-US" sz="190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layout>
        <c:manualLayout>
          <c:xMode val="edge"/>
          <c:yMode val="edge"/>
          <c:x val="0.12613888888888888"/>
          <c:y val="2.5974025974026042E-2"/>
        </c:manualLayout>
      </c:layout>
    </c:title>
    <c:view3D>
      <c:rotX val="30"/>
      <c:rotY val="359"/>
      <c:perspective val="30"/>
    </c:view3D>
    <c:plotArea>
      <c:layout>
        <c:manualLayout>
          <c:layoutTarget val="inner"/>
          <c:xMode val="edge"/>
          <c:yMode val="edge"/>
          <c:x val="6.5028482906922994E-2"/>
          <c:y val="0.28251121716768157"/>
          <c:w val="0.56500635249480646"/>
          <c:h val="0.62708638176136366"/>
        </c:manualLayout>
      </c:layout>
      <c:pie3DChart>
        <c:varyColors val="1"/>
        <c:ser>
          <c:idx val="0"/>
          <c:order val="0"/>
          <c:tx>
            <c:strRef>
              <c:f>Лист10!$BM$19</c:f>
              <c:strCache>
                <c:ptCount val="1"/>
                <c:pt idx="0">
                  <c:v>2014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solidFill>
                <a:srgbClr val="7030A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spPr>
              <a:solidFill>
                <a:srgbClr val="92D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2.7576552930883638E-2"/>
                  <c:y val="-6.8083648634829769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Лист10!$BL$20:$BL$22</c:f>
              <c:strCache>
                <c:ptCount val="3"/>
                <c:pt idx="0">
                  <c:v>1001 "Пенсионное обеспечение" (1%)</c:v>
                </c:pt>
                <c:pt idx="1">
                  <c:v>1003 "Социальное обеспечение населения" (59%)</c:v>
                </c:pt>
                <c:pt idx="2">
                  <c:v>1004 "Охрана семьи и детства" (40%)</c:v>
                </c:pt>
              </c:strCache>
            </c:strRef>
          </c:cat>
          <c:val>
            <c:numRef>
              <c:f>Лист10!$BM$20:$BM$22</c:f>
              <c:numCache>
                <c:formatCode>#,##0.00</c:formatCode>
                <c:ptCount val="3"/>
                <c:pt idx="0" formatCode="0.0">
                  <c:v>400</c:v>
                </c:pt>
                <c:pt idx="1">
                  <c:v>22136.5</c:v>
                </c:pt>
                <c:pt idx="2">
                  <c:v>14778.9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4081461635414183"/>
          <c:y val="0.16750452026829968"/>
          <c:w val="0.30740581078249263"/>
          <c:h val="0.60184251968504154"/>
        </c:manualLayout>
      </c:layout>
      <c:txPr>
        <a:bodyPr/>
        <a:lstStyle/>
        <a:p>
          <a:pPr>
            <a:defRPr sz="12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defRPr>
          </a:pPr>
          <a:endParaRPr lang="ru-RU"/>
        </a:p>
      </c:txPr>
    </c:legend>
    <c:plotVisOnly val="1"/>
  </c:chart>
  <c:externalData r:id="rId1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0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r>
              <a:rPr lang="ru-RU" dirty="0" smtClean="0"/>
              <a:t>Расходы</a:t>
            </a:r>
            <a:r>
              <a:rPr lang="ru-RU" baseline="0" dirty="0" smtClean="0"/>
              <a:t> по разделу </a:t>
            </a:r>
            <a:r>
              <a:rPr lang="ru-RU" dirty="0" smtClean="0"/>
              <a:t>Физическая </a:t>
            </a:r>
            <a:r>
              <a:rPr lang="ru-RU" dirty="0"/>
              <a:t>культура и спорт</a:t>
            </a:r>
          </a:p>
        </c:rich>
      </c:tx>
    </c:title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Лист10!$BR$2</c:f>
              <c:strCache>
                <c:ptCount val="1"/>
                <c:pt idx="0">
                  <c:v>Физическая культура и спорт</c:v>
                </c:pt>
              </c:strCache>
            </c:strRef>
          </c:tx>
          <c:spPr>
            <a:solidFill>
              <a:srgbClr val="0070C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1.1469453774037366E-2"/>
                  <c:y val="-3.0188659311867587E-2"/>
                </c:manualLayout>
              </c:layout>
              <c:showVal val="1"/>
            </c:dLbl>
            <c:dLbl>
              <c:idx val="1"/>
              <c:layout>
                <c:manualLayout>
                  <c:x val="1.2903135495791923E-2"/>
                  <c:y val="-6.7085909581927434E-3"/>
                </c:manualLayout>
              </c:layout>
              <c:showVal val="1"/>
            </c:dLbl>
            <c:dLbl>
              <c:idx val="2"/>
              <c:layout>
                <c:manualLayout>
                  <c:x val="1.2903135495791983E-2"/>
                  <c:y val="-1.341718191638565E-2"/>
                </c:manualLayout>
              </c:layout>
              <c:showVal val="1"/>
            </c:dLbl>
            <c:dLbl>
              <c:idx val="3"/>
              <c:layout>
                <c:manualLayout>
                  <c:x val="5.7347268870186763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Лист10!$BS$1:$BV$1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Лист10!$BS$2:$BV$2</c:f>
              <c:numCache>
                <c:formatCode>#,##0.00</c:formatCode>
                <c:ptCount val="4"/>
                <c:pt idx="0">
                  <c:v>6302</c:v>
                </c:pt>
                <c:pt idx="1">
                  <c:v>3433.3</c:v>
                </c:pt>
                <c:pt idx="2">
                  <c:v>2665.6</c:v>
                </c:pt>
                <c:pt idx="3">
                  <c:v>2665.6</c:v>
                </c:pt>
              </c:numCache>
            </c:numRef>
          </c:val>
        </c:ser>
        <c:shape val="cylinder"/>
        <c:axId val="86366080"/>
        <c:axId val="86367616"/>
        <c:axId val="0"/>
      </c:bar3DChart>
      <c:catAx>
        <c:axId val="8636608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6367616"/>
        <c:crosses val="autoZero"/>
        <c:auto val="1"/>
        <c:lblAlgn val="ctr"/>
        <c:lblOffset val="100"/>
      </c:catAx>
      <c:valAx>
        <c:axId val="86367616"/>
        <c:scaling>
          <c:orientation val="minMax"/>
        </c:scaling>
        <c:axPos val="l"/>
        <c:majorGridlines/>
        <c:numFmt formatCode="#,##0.00" sourceLinked="1"/>
        <c:tickLblPos val="nextTo"/>
        <c:txPr>
          <a:bodyPr/>
          <a:lstStyle/>
          <a:p>
            <a:pPr>
              <a:defRPr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6366080"/>
        <c:crosses val="autoZero"/>
        <c:crossBetween val="between"/>
      </c:valAx>
    </c:plotArea>
    <c:plotVisOnly val="1"/>
  </c:chart>
  <c:externalData r:id="rId1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0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r>
              <a:rPr lang="ru-RU" sz="2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расходов по разделу </a:t>
            </a:r>
            <a:r>
              <a:rPr lang="ru-RU" sz="2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Физическая культура и спорт</a:t>
            </a:r>
            <a:r>
              <a:rPr lang="ru-RU" sz="2000" baseline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aseline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en-US" sz="2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ru-RU" sz="2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году</a:t>
            </a:r>
            <a:endParaRPr lang="en-US" sz="2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layout>
        <c:manualLayout>
          <c:xMode val="edge"/>
          <c:yMode val="edge"/>
          <c:x val="0.11510659406468852"/>
          <c:y val="2.5974025974026042E-2"/>
        </c:manualLayout>
      </c:layout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Лист10!$BS$19</c:f>
              <c:strCache>
                <c:ptCount val="1"/>
                <c:pt idx="0">
                  <c:v>2014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explosion val="9"/>
          <c:dPt>
            <c:idx val="0"/>
            <c:explosion val="0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explosion val="7"/>
            <c:spPr>
              <a:solidFill>
                <a:srgbClr val="92D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Лист10!$BR$20:$BR$21</c:f>
              <c:strCache>
                <c:ptCount val="2"/>
                <c:pt idx="0">
                  <c:v>1101 "Физическая культура" (67%)</c:v>
                </c:pt>
                <c:pt idx="1">
                  <c:v>1105 "Другие вопросы в области физической культуры и спорта" (33%)</c:v>
                </c:pt>
              </c:strCache>
            </c:strRef>
          </c:cat>
          <c:val>
            <c:numRef>
              <c:f>Лист10!$BS$20:$BS$21</c:f>
              <c:numCache>
                <c:formatCode>#,##0.00</c:formatCode>
                <c:ptCount val="2"/>
                <c:pt idx="0">
                  <c:v>2311.8000000000002</c:v>
                </c:pt>
                <c:pt idx="1">
                  <c:v>1121.5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0991228744822668"/>
          <c:y val="0.23845160427726297"/>
          <c:w val="0.33287198189434664"/>
          <c:h val="0.49974870019964457"/>
        </c:manualLayout>
      </c:layout>
      <c:txPr>
        <a:bodyPr/>
        <a:lstStyle/>
        <a:p>
          <a:pPr>
            <a:defRPr sz="12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defRPr>
          </a:pPr>
          <a:endParaRPr lang="ru-RU"/>
        </a:p>
      </c:txPr>
    </c:legend>
    <c:plotVisOnly val="1"/>
  </c:chart>
  <c:externalData r:id="rId1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r>
              <a:rPr lang="ru-RU" sz="2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Расходы по разделу Средства </a:t>
            </a:r>
            <a:r>
              <a:rPr lang="ru-RU" sz="2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массовой информации</a:t>
            </a:r>
          </a:p>
        </c:rich>
      </c:tx>
    </c:title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Лист10!$BY$2</c:f>
              <c:strCache>
                <c:ptCount val="1"/>
                <c:pt idx="0">
                  <c:v>Средства массовой информации</c:v>
                </c:pt>
              </c:strCache>
            </c:strRef>
          </c:tx>
          <c:spPr>
            <a:solidFill>
              <a:srgbClr val="FFC00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1.0035772052282647E-2"/>
                  <c:y val="-1.0884352186783483E-2"/>
                </c:manualLayout>
              </c:layout>
              <c:showVal val="1"/>
            </c:dLbl>
            <c:dLbl>
              <c:idx val="1"/>
              <c:layout>
                <c:manualLayout>
                  <c:x val="1.2903135495792105E-2"/>
                  <c:y val="-7.2562347911889523E-3"/>
                </c:manualLayout>
              </c:layout>
              <c:showVal val="1"/>
            </c:dLbl>
            <c:dLbl>
              <c:idx val="2"/>
              <c:layout>
                <c:manualLayout>
                  <c:x val="7.1684086087733193E-3"/>
                  <c:y val="-7.2562347911890148E-3"/>
                </c:manualLayout>
              </c:layout>
              <c:showVal val="1"/>
            </c:dLbl>
            <c:dLbl>
              <c:idx val="3"/>
              <c:layout>
                <c:manualLayout>
                  <c:x val="4.3010451652639933E-3"/>
                  <c:y val="-1.0884352186783483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Лист10!$BZ$1:$CC$1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Лист10!$BZ$2:$CC$2</c:f>
              <c:numCache>
                <c:formatCode>#,##0</c:formatCode>
                <c:ptCount val="4"/>
                <c:pt idx="0">
                  <c:v>3000</c:v>
                </c:pt>
                <c:pt idx="1">
                  <c:v>2700</c:v>
                </c:pt>
                <c:pt idx="2">
                  <c:v>2700</c:v>
                </c:pt>
                <c:pt idx="3">
                  <c:v>2700</c:v>
                </c:pt>
              </c:numCache>
            </c:numRef>
          </c:val>
        </c:ser>
        <c:shape val="cylinder"/>
        <c:axId val="86309888"/>
        <c:axId val="86381312"/>
        <c:axId val="0"/>
      </c:bar3DChart>
      <c:catAx>
        <c:axId val="8630988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6381312"/>
        <c:crosses val="autoZero"/>
        <c:auto val="1"/>
        <c:lblAlgn val="ctr"/>
        <c:lblOffset val="100"/>
      </c:catAx>
      <c:valAx>
        <c:axId val="86381312"/>
        <c:scaling>
          <c:orientation val="minMax"/>
        </c:scaling>
        <c:axPos val="l"/>
        <c:majorGridlines/>
        <c:numFmt formatCode="#,##0" sourceLinked="1"/>
        <c:tickLblPos val="nextTo"/>
        <c:txPr>
          <a:bodyPr/>
          <a:lstStyle/>
          <a:p>
            <a:pPr>
              <a:defRPr sz="1200">
                <a:solidFill>
                  <a:schemeClr val="bg1"/>
                </a:solidFill>
              </a:defRPr>
            </a:pPr>
            <a:endParaRPr lang="ru-RU"/>
          </a:p>
        </c:txPr>
        <c:crossAx val="86309888"/>
        <c:crosses val="autoZero"/>
        <c:crossBetween val="between"/>
      </c:valAx>
    </c:plotArea>
    <c:plotVisOnly val="1"/>
  </c:chart>
  <c:externalData r:id="rId1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Pr>
        <a:bodyPr/>
        <a:lstStyle/>
        <a:p>
          <a:pPr>
            <a:defRPr sz="200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defRPr>
          </a:pPr>
          <a:endParaRPr lang="ru-RU"/>
        </a:p>
      </c:txPr>
    </c:title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Лист10!$CE$2</c:f>
              <c:strCache>
                <c:ptCount val="1"/>
                <c:pt idx="0">
                  <c:v>Обслуживание государственного и муниципального долга</c:v>
                </c:pt>
              </c:strCache>
            </c:strRef>
          </c:tx>
          <c:spPr>
            <a:solidFill>
              <a:srgbClr val="7030A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Лист10!$CF$1:$CI$1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Лист10!$CF$2:$CI$2</c:f>
              <c:numCache>
                <c:formatCode>General</c:formatCode>
                <c:ptCount val="4"/>
                <c:pt idx="0">
                  <c:v>0</c:v>
                </c:pt>
                <c:pt idx="1">
                  <c:v>395.1</c:v>
                </c:pt>
                <c:pt idx="2">
                  <c:v>1696.7</c:v>
                </c:pt>
                <c:pt idx="3" formatCode="#,##0.00">
                  <c:v>2058.9</c:v>
                </c:pt>
              </c:numCache>
            </c:numRef>
          </c:val>
        </c:ser>
        <c:shape val="cylinder"/>
        <c:axId val="86418176"/>
        <c:axId val="86419712"/>
        <c:axId val="0"/>
      </c:bar3DChart>
      <c:catAx>
        <c:axId val="8641817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6419712"/>
        <c:crosses val="autoZero"/>
        <c:auto val="1"/>
        <c:lblAlgn val="ctr"/>
        <c:lblOffset val="100"/>
      </c:catAx>
      <c:valAx>
        <c:axId val="8641971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6418176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  <c:txPr>
        <a:bodyPr/>
        <a:lstStyle/>
        <a:p>
          <a:pPr>
            <a:defRPr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defRPr>
          </a:pPr>
          <a:endParaRPr lang="ru-RU"/>
        </a:p>
      </c:txPr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Лист1!$B$18</c:f>
              <c:strCache>
                <c:ptCount val="1"/>
                <c:pt idx="0">
                  <c:v>Проект 2016 год</c:v>
                </c:pt>
              </c:strCache>
            </c:strRef>
          </c:tx>
          <c:spPr>
            <a:solidFill>
              <a:srgbClr val="92D050"/>
            </a:solidFill>
          </c:spPr>
          <c:explosion val="5"/>
          <c:dPt>
            <c:idx val="1"/>
            <c:spPr>
              <a:solidFill>
                <a:srgbClr val="00B0F0"/>
              </a:solidFill>
            </c:spPr>
          </c:dPt>
          <c:dLbls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Лист1!$A$19:$A$20</c:f>
              <c:strCache>
                <c:ptCount val="2"/>
                <c:pt idx="0">
                  <c:v>Общий объём доходов</c:v>
                </c:pt>
                <c:pt idx="1">
                  <c:v>Общий объём расходов</c:v>
                </c:pt>
              </c:strCache>
            </c:strRef>
          </c:cat>
          <c:val>
            <c:numRef>
              <c:f>Лист1!$B$19:$B$20</c:f>
              <c:numCache>
                <c:formatCode>#,##0.00</c:formatCode>
                <c:ptCount val="2"/>
                <c:pt idx="0">
                  <c:v>303889.3</c:v>
                </c:pt>
                <c:pt idx="1">
                  <c:v>329136.59999999998</c:v>
                </c:pt>
              </c:numCache>
            </c:numRef>
          </c:val>
        </c:ser>
      </c:pie3DChart>
    </c:plotArea>
    <c:legend>
      <c:legendPos val="r"/>
      <c:legendEntry>
        <c:idx val="0"/>
        <c:txPr>
          <a:bodyPr/>
          <a:lstStyle/>
          <a:p>
            <a:pPr>
              <a:defRPr b="1">
                <a:solidFill>
                  <a:schemeClr val="bg1"/>
                </a:solidFill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b="1">
                <a:solidFill>
                  <a:schemeClr val="bg1"/>
                </a:solidFill>
              </a:defRPr>
            </a:pPr>
            <a:endParaRPr lang="ru-RU"/>
          </a:p>
        </c:txPr>
      </c:legendEntry>
      <c:layout/>
      <c:txPr>
        <a:bodyPr/>
        <a:lstStyle/>
        <a:p>
          <a:pPr>
            <a:defRPr b="1"/>
          </a:pPr>
          <a:endParaRPr lang="ru-RU"/>
        </a:p>
      </c:txPr>
    </c:legend>
    <c:plotVisOnly val="1"/>
  </c:chart>
  <c:externalData r:id="rId1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r>
              <a:rPr lang="ru-RU" sz="2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Межбюджетные трансферты бюджетам субъектов Российской Федерации и муниципальных образований общего характера</a:t>
            </a:r>
          </a:p>
        </c:rich>
      </c:tx>
    </c:title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Лист10!$CK$2</c:f>
              <c:strCache>
                <c:ptCount val="1"/>
                <c:pt idx="0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tx>
          <c:spPr>
            <a:solidFill>
              <a:srgbClr val="FA44E4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Лист10!$CL$1:$CO$1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Лист10!$CL$2:$CO$2</c:f>
              <c:numCache>
                <c:formatCode>#,##0.00</c:formatCode>
                <c:ptCount val="4"/>
                <c:pt idx="0">
                  <c:v>56679.8</c:v>
                </c:pt>
                <c:pt idx="1">
                  <c:v>45397.9</c:v>
                </c:pt>
                <c:pt idx="2">
                  <c:v>45908.1</c:v>
                </c:pt>
                <c:pt idx="3">
                  <c:v>45982.7</c:v>
                </c:pt>
              </c:numCache>
            </c:numRef>
          </c:val>
        </c:ser>
        <c:shape val="cylinder"/>
        <c:axId val="86481536"/>
        <c:axId val="86495616"/>
        <c:axId val="0"/>
      </c:bar3DChart>
      <c:catAx>
        <c:axId val="8648153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6495616"/>
        <c:crosses val="autoZero"/>
        <c:auto val="1"/>
        <c:lblAlgn val="ctr"/>
        <c:lblOffset val="100"/>
      </c:catAx>
      <c:valAx>
        <c:axId val="86495616"/>
        <c:scaling>
          <c:orientation val="minMax"/>
        </c:scaling>
        <c:axPos val="l"/>
        <c:majorGridlines/>
        <c:numFmt formatCode="#,##0.00" sourceLinked="1"/>
        <c:tickLblPos val="nextTo"/>
        <c:txPr>
          <a:bodyPr/>
          <a:lstStyle/>
          <a:p>
            <a:pPr>
              <a:defRPr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6481536"/>
        <c:crosses val="autoZero"/>
        <c:crossBetween val="between"/>
      </c:valAx>
    </c:plotArea>
    <c:plotVisOnly val="1"/>
  </c:chart>
  <c:externalData r:id="rId1"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r>
              <a:rPr lang="ru-RU" sz="2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Распределение по поселениям в </a:t>
            </a:r>
            <a:r>
              <a:rPr lang="en-US" sz="2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ru-RU" sz="2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году</a:t>
            </a:r>
            <a:endParaRPr lang="en-US" sz="2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Лист10!$CL$19</c:f>
              <c:strCache>
                <c:ptCount val="1"/>
                <c:pt idx="0">
                  <c:v>2014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explosion val="6"/>
          <c:dPt>
            <c:idx val="0"/>
            <c:spPr>
              <a:solidFill>
                <a:srgbClr val="92D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txPr>
              <a:bodyPr/>
              <a:lstStyle/>
              <a:p>
                <a:pPr>
                  <a:defRPr sz="1600" b="1">
                    <a:solidFill>
                      <a:schemeClr val="bg1">
                        <a:lumMod val="9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Лист10!$CK$20:$CK$21</c:f>
              <c:strCache>
                <c:ptCount val="2"/>
                <c:pt idx="0">
                  <c:v>ГП Умба (84%)</c:v>
                </c:pt>
                <c:pt idx="1">
                  <c:v>СП Варзуга (16%)</c:v>
                </c:pt>
              </c:strCache>
            </c:strRef>
          </c:cat>
          <c:val>
            <c:numRef>
              <c:f>Лист10!$CL$20:$CL$21</c:f>
              <c:numCache>
                <c:formatCode>#,##0.00</c:formatCode>
                <c:ptCount val="2"/>
                <c:pt idx="0">
                  <c:v>38150.300000000003</c:v>
                </c:pt>
                <c:pt idx="1">
                  <c:v>7247.6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7899515041792489"/>
          <c:y val="0.21557519624800828"/>
          <c:w val="0.17557306879936294"/>
          <c:h val="0.34846452442190684"/>
        </c:manualLayout>
      </c:layout>
      <c:txPr>
        <a:bodyPr/>
        <a:lstStyle/>
        <a:p>
          <a:pPr>
            <a:defRPr sz="1200" b="1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defRPr>
          </a:pPr>
          <a:endParaRPr lang="ru-RU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Лист5!$A$2</c:f>
              <c:strCache>
                <c:ptCount val="1"/>
                <c:pt idx="0">
                  <c:v>Налоговые доходы</c:v>
                </c:pt>
              </c:strCache>
            </c:strRef>
          </c:tx>
          <c:spPr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1"/>
              <c:layout>
                <c:manualLayout>
                  <c:x val="1.2500000000000001E-2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6.9443350831147003E-3"/>
                  <c:y val="-5.9429801953359424E-3"/>
                </c:manualLayout>
              </c:layout>
              <c:showVal val="1"/>
            </c:dLbl>
            <c:dLbl>
              <c:idx val="3"/>
              <c:layout>
                <c:manualLayout>
                  <c:x val="8.3333333333333367E-3"/>
                  <c:y val="-4.5349251985192874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Лист5!$B$1:$E$1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Лист5!$B$2:$E$2</c:f>
              <c:numCache>
                <c:formatCode>#,##0.0</c:formatCode>
                <c:ptCount val="4"/>
                <c:pt idx="0">
                  <c:v>31158.9</c:v>
                </c:pt>
                <c:pt idx="1">
                  <c:v>24154.799999999996</c:v>
                </c:pt>
                <c:pt idx="2">
                  <c:v>24889.8</c:v>
                </c:pt>
                <c:pt idx="3">
                  <c:v>25946.5</c:v>
                </c:pt>
              </c:numCache>
            </c:numRef>
          </c:val>
        </c:ser>
        <c:ser>
          <c:idx val="1"/>
          <c:order val="1"/>
          <c:tx>
            <c:strRef>
              <c:f>Лист5!$A$3</c:f>
              <c:strCache>
                <c:ptCount val="1"/>
                <c:pt idx="0">
                  <c:v>Неналоговые доходы</c:v>
                </c:pt>
              </c:strCache>
            </c:strRef>
          </c:tx>
          <c:spPr>
            <a:solidFill>
              <a:srgbClr val="FF000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6.805555555555555E-2"/>
                  <c:y val="-9.773942937489434E-3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defRPr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7.0833333333334053E-2"/>
                  <c:y val="-1.7104400140606251E-2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defRPr>
                  </a:pPr>
                  <a:endParaRPr lang="ru-RU"/>
                </a:p>
              </c:txPr>
              <c:showVal val="1"/>
            </c:dLbl>
            <c:dLbl>
              <c:idx val="2"/>
              <c:layout>
                <c:manualLayout>
                  <c:x val="6.666666666666668E-2"/>
                  <c:y val="-2.1991371609351142E-2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defRPr>
                  </a:pPr>
                  <a:endParaRPr lang="ru-RU"/>
                </a:p>
              </c:txPr>
              <c:showVal val="1"/>
            </c:dLbl>
            <c:dLbl>
              <c:idx val="3"/>
              <c:layout>
                <c:manualLayout>
                  <c:x val="6.25E-2"/>
                  <c:y val="-1.2217428671861697E-2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defRPr>
                  </a:pPr>
                  <a:endParaRPr lang="ru-RU"/>
                </a:p>
              </c:txPr>
              <c:showVal val="1"/>
            </c:dLbl>
            <c:txPr>
              <a:bodyPr/>
              <a:lstStyle/>
              <a:p>
                <a:pPr>
                  <a:defRPr sz="1200" b="1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Лист5!$B$1:$E$1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Лист5!$B$3:$E$3</c:f>
              <c:numCache>
                <c:formatCode>#,##0.0</c:formatCode>
                <c:ptCount val="4"/>
                <c:pt idx="0">
                  <c:v>2366.9</c:v>
                </c:pt>
                <c:pt idx="1">
                  <c:v>1919.2</c:v>
                </c:pt>
                <c:pt idx="2">
                  <c:v>1974.5</c:v>
                </c:pt>
                <c:pt idx="3">
                  <c:v>1803</c:v>
                </c:pt>
              </c:numCache>
            </c:numRef>
          </c:val>
        </c:ser>
        <c:ser>
          <c:idx val="2"/>
          <c:order val="2"/>
          <c:tx>
            <c:strRef>
              <c:f>Лист5!$A$4</c:f>
              <c:strCache>
                <c:ptCount val="1"/>
                <c:pt idx="0">
                  <c:v>Безвозмездные поступления,</c:v>
                </c:pt>
              </c:strCache>
            </c:strRef>
          </c:tx>
          <c:spPr>
            <a:solidFill>
              <a:srgbClr val="92D05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Лист5!$B$1:$E$1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Лист5!$B$4:$E$4</c:f>
              <c:numCache>
                <c:formatCode>#,##0.0</c:formatCode>
                <c:ptCount val="4"/>
                <c:pt idx="0">
                  <c:v>492856.2</c:v>
                </c:pt>
                <c:pt idx="1">
                  <c:v>333510.2</c:v>
                </c:pt>
                <c:pt idx="2">
                  <c:v>267256</c:v>
                </c:pt>
                <c:pt idx="3">
                  <c:v>276139.8</c:v>
                </c:pt>
              </c:numCache>
            </c:numRef>
          </c:val>
        </c:ser>
        <c:shape val="cylinder"/>
        <c:axId val="84752640"/>
        <c:axId val="84758528"/>
        <c:axId val="0"/>
      </c:bar3DChart>
      <c:catAx>
        <c:axId val="8475264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4758528"/>
        <c:crosses val="autoZero"/>
        <c:auto val="1"/>
        <c:lblAlgn val="ctr"/>
        <c:lblOffset val="100"/>
      </c:catAx>
      <c:valAx>
        <c:axId val="84758528"/>
        <c:scaling>
          <c:orientation val="minMax"/>
        </c:scaling>
        <c:axPos val="l"/>
        <c:majorGridlines/>
        <c:numFmt formatCode="#,##0.0" sourceLinked="1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4752640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</c:legendEntry>
      <c:layout>
        <c:manualLayout>
          <c:xMode val="edge"/>
          <c:yMode val="edge"/>
          <c:x val="0.73290343394575674"/>
          <c:y val="9.3989400227857858E-2"/>
          <c:w val="0.21294160104986906"/>
          <c:h val="0.4937505414012634"/>
        </c:manualLayout>
      </c:layout>
      <c:txPr>
        <a:bodyPr/>
        <a:lstStyle/>
        <a:p>
          <a:pPr>
            <a:defRPr sz="12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defRPr>
          </a:pPr>
          <a:endParaRPr lang="ru-RU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190"/>
      <c:perspective val="30"/>
    </c:view3D>
    <c:plotArea>
      <c:layout>
        <c:manualLayout>
          <c:layoutTarget val="inner"/>
          <c:xMode val="edge"/>
          <c:yMode val="edge"/>
          <c:x val="7.4145304803384854E-2"/>
          <c:y val="0.16041213853666175"/>
          <c:w val="0.61137100368746811"/>
          <c:h val="0.74860923410186331"/>
        </c:manualLayout>
      </c:layout>
      <c:pie3DChart>
        <c:varyColors val="1"/>
        <c:ser>
          <c:idx val="0"/>
          <c:order val="0"/>
          <c:tx>
            <c:strRef>
              <c:f>Лист2!$E$2</c:f>
              <c:strCache>
                <c:ptCount val="1"/>
                <c:pt idx="0">
                  <c:v>2014 год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explosion val="16"/>
          <c:dPt>
            <c:idx val="0"/>
            <c:explosion val="3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explosion val="10"/>
            <c:spPr>
              <a:solidFill>
                <a:srgbClr val="C00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spPr>
              <a:solidFill>
                <a:srgbClr val="92D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0.11232794628811374"/>
                  <c:y val="0.11880493661696544"/>
                </c:manualLayout>
              </c:layout>
              <c:showVal val="1"/>
            </c:dLbl>
            <c:dLbl>
              <c:idx val="1"/>
              <c:layout>
                <c:manualLayout>
                  <c:x val="-3.6343402225755252E-2"/>
                  <c:y val="3.5918914391020268E-2"/>
                </c:manualLayout>
              </c:layout>
              <c:showVal val="1"/>
            </c:dLbl>
            <c:dLbl>
              <c:idx val="2"/>
              <c:layout>
                <c:manualLayout>
                  <c:x val="2.9386978455991891E-2"/>
                  <c:y val="-3.5897693639358914E-2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  <c:showLeaderLines val="1"/>
            <c:leaderLines>
              <c:spPr>
                <a:ln>
                  <a:solidFill>
                    <a:schemeClr val="bg1"/>
                  </a:solidFill>
                </a:ln>
              </c:spPr>
            </c:leaderLines>
          </c:dLbls>
          <c:cat>
            <c:strRef>
              <c:f>Лист2!$A$5:$A$7</c:f>
              <c:strCache>
                <c:ptCount val="3"/>
                <c:pt idx="0">
                  <c:v>Налоговые доходы (7%)</c:v>
                </c:pt>
                <c:pt idx="1">
                  <c:v>Неналоговые доходы (1%)</c:v>
                </c:pt>
                <c:pt idx="2">
                  <c:v>Безвозмездные поступления, (93%)</c:v>
                </c:pt>
              </c:strCache>
            </c:strRef>
          </c:cat>
          <c:val>
            <c:numRef>
              <c:f>Лист2!$E$5:$E$7</c:f>
              <c:numCache>
                <c:formatCode>#,##0.00</c:formatCode>
                <c:ptCount val="3"/>
                <c:pt idx="0">
                  <c:v>24154.799999999996</c:v>
                </c:pt>
                <c:pt idx="1">
                  <c:v>1919.2</c:v>
                </c:pt>
                <c:pt idx="2">
                  <c:v>333510.2</c:v>
                </c:pt>
              </c:numCache>
            </c:numRef>
          </c:val>
        </c:ser>
      </c:pie3DChart>
    </c:plotArea>
    <c:legend>
      <c:legendPos val="r"/>
      <c:legendEntry>
        <c:idx val="0"/>
        <c:txPr>
          <a:bodyPr/>
          <a:lstStyle/>
          <a:p>
            <a:pPr rtl="0">
              <a:defRPr sz="1400" b="1" spc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 rtl="0">
              <a:defRPr sz="1400" b="1" spc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 rtl="0">
              <a:defRPr sz="1400" b="1" spc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</c:legendEntry>
      <c:layout>
        <c:manualLayout>
          <c:xMode val="edge"/>
          <c:yMode val="edge"/>
          <c:x val="0.67651377736198814"/>
          <c:y val="4.6357848885910505E-2"/>
          <c:w val="0.31468534255000302"/>
          <c:h val="0.93556430446193428"/>
        </c:manualLayout>
      </c:layout>
      <c:txPr>
        <a:bodyPr/>
        <a:lstStyle/>
        <a:p>
          <a:pPr rtl="0">
            <a:defRPr sz="1400" b="1" spc="0">
              <a:solidFill>
                <a:schemeClr val="bg1"/>
              </a:solidFill>
            </a:defRPr>
          </a:pPr>
          <a:endParaRPr lang="ru-RU"/>
        </a:p>
      </c:txPr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  <c:txPr>
        <a:bodyPr/>
        <a:lstStyle/>
        <a:p>
          <a:pPr>
            <a:defRPr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defRPr>
          </a:pPr>
          <a:endParaRPr lang="ru-RU"/>
        </a:p>
      </c:txPr>
    </c:title>
    <c:view3D>
      <c:perspective val="30"/>
    </c:view3D>
    <c:plotArea>
      <c:layout>
        <c:manualLayout>
          <c:layoutTarget val="inner"/>
          <c:xMode val="edge"/>
          <c:yMode val="edge"/>
          <c:x val="0.12673840769903771"/>
          <c:y val="0.20869240303295444"/>
          <c:w val="0.84270603674541333"/>
          <c:h val="0.65482210557013765"/>
        </c:manualLayout>
      </c:layout>
      <c:bar3DChart>
        <c:barDir val="col"/>
        <c:grouping val="stacked"/>
        <c:ser>
          <c:idx val="0"/>
          <c:order val="0"/>
          <c:tx>
            <c:strRef>
              <c:f>Лист4!$A$2</c:f>
              <c:strCache>
                <c:ptCount val="1"/>
                <c:pt idx="0">
                  <c:v>Налоговые доходы - всего</c:v>
                </c:pt>
              </c:strCache>
            </c:strRef>
          </c:tx>
          <c:spPr>
            <a:solidFill>
              <a:srgbClr val="00B0F0"/>
            </a:solidFill>
            <a:effectLst>
              <a:outerShdw sx="1000" sy="1000" algn="ctr" rotWithShape="0">
                <a:srgbClr val="000000"/>
              </a:outerShdw>
            </a:effectLst>
            <a:scene3d>
              <a:camera prst="orthographicFront"/>
              <a:lightRig rig="threePt" dir="t"/>
            </a:scene3d>
            <a:sp3d prstMaterial="metal">
              <a:bevelT/>
            </a:sp3d>
          </c:spPr>
          <c:dLbls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Лист4!$B$1:$E$1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Лист4!$B$2:$E$2</c:f>
              <c:numCache>
                <c:formatCode>#,##0.00</c:formatCode>
                <c:ptCount val="4"/>
                <c:pt idx="0">
                  <c:v>31158.9</c:v>
                </c:pt>
                <c:pt idx="1">
                  <c:v>24154.799999999996</c:v>
                </c:pt>
                <c:pt idx="2">
                  <c:v>24889.8</c:v>
                </c:pt>
                <c:pt idx="3">
                  <c:v>25946.5</c:v>
                </c:pt>
              </c:numCache>
            </c:numRef>
          </c:val>
        </c:ser>
        <c:gapWidth val="106"/>
        <c:shape val="box"/>
        <c:axId val="84841984"/>
        <c:axId val="84843520"/>
        <c:axId val="0"/>
      </c:bar3DChart>
      <c:catAx>
        <c:axId val="8484198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4843520"/>
        <c:crosses val="autoZero"/>
        <c:auto val="1"/>
        <c:lblAlgn val="ctr"/>
        <c:lblOffset val="100"/>
      </c:catAx>
      <c:valAx>
        <c:axId val="84843520"/>
        <c:scaling>
          <c:orientation val="minMax"/>
        </c:scaling>
        <c:axPos val="l"/>
        <c:majorGridlines/>
        <c:numFmt formatCode="#,##0.00" sourceLinked="1"/>
        <c:tickLblPos val="nextTo"/>
        <c:txPr>
          <a:bodyPr/>
          <a:lstStyle/>
          <a:p>
            <a:pPr>
              <a:defRPr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4841984"/>
        <c:crosses val="autoZero"/>
        <c:crossBetween val="between"/>
      </c:valAx>
    </c:plotArea>
    <c:plotVisOnly val="1"/>
  </c:chart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0.16115966754155717"/>
          <c:y val="2.7777777777778418E-2"/>
        </c:manualLayout>
      </c:layout>
      <c:txPr>
        <a:bodyPr/>
        <a:lstStyle/>
        <a:p>
          <a:pPr>
            <a:defRPr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defRPr>
          </a:pPr>
          <a:endParaRPr lang="ru-RU"/>
        </a:p>
      </c:txPr>
    </c:title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Лист6!$G$2</c:f>
              <c:strCache>
                <c:ptCount val="1"/>
                <c:pt idx="0">
                  <c:v>налоги на совокупный доход</c:v>
                </c:pt>
              </c:strCache>
            </c:strRef>
          </c:tx>
          <c:spPr>
            <a:solidFill>
              <a:srgbClr val="00B0F0"/>
            </a:solidFill>
            <a:scene3d>
              <a:camera prst="orthographicFront"/>
              <a:lightRig rig="flood" dir="t"/>
            </a:scene3d>
            <a:sp3d>
              <a:bevelT/>
            </a:sp3d>
          </c:spPr>
          <c:dPt>
            <c:idx val="0"/>
            <c:spPr>
              <a:solidFill>
                <a:srgbClr val="00B0F0"/>
              </a:solidFill>
              <a:scene3d>
                <a:camera prst="orthographicFront"/>
                <a:lightRig rig="flood" dir="t"/>
              </a:scene3d>
              <a:sp3d>
                <a:bevelT/>
              </a:sp3d>
            </c:spPr>
          </c:dPt>
          <c:dLbls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Лист6!$H$1:$K$1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Лист6!$H$2:$K$2</c:f>
              <c:numCache>
                <c:formatCode>#,##0.00</c:formatCode>
                <c:ptCount val="4"/>
                <c:pt idx="0">
                  <c:v>4126.7</c:v>
                </c:pt>
                <c:pt idx="1">
                  <c:v>4564.5</c:v>
                </c:pt>
                <c:pt idx="2">
                  <c:v>4470.1000000000004</c:v>
                </c:pt>
                <c:pt idx="3">
                  <c:v>4599.8</c:v>
                </c:pt>
              </c:numCache>
            </c:numRef>
          </c:val>
        </c:ser>
        <c:gapWidth val="75"/>
        <c:shape val="box"/>
        <c:axId val="84967424"/>
        <c:axId val="84968960"/>
        <c:axId val="0"/>
      </c:bar3DChart>
      <c:catAx>
        <c:axId val="8496742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>
                <a:solidFill>
                  <a:schemeClr val="bg1"/>
                </a:solidFill>
              </a:defRPr>
            </a:pPr>
            <a:endParaRPr lang="ru-RU"/>
          </a:p>
        </c:txPr>
        <c:crossAx val="84968960"/>
        <c:crosses val="autoZero"/>
        <c:auto val="1"/>
        <c:lblAlgn val="ctr"/>
        <c:lblOffset val="100"/>
      </c:catAx>
      <c:valAx>
        <c:axId val="84968960"/>
        <c:scaling>
          <c:orientation val="minMax"/>
        </c:scaling>
        <c:axPos val="l"/>
        <c:majorGridlines/>
        <c:numFmt formatCode="#,##0.00" sourceLinked="1"/>
        <c:tickLblPos val="nextTo"/>
        <c:txPr>
          <a:bodyPr/>
          <a:lstStyle/>
          <a:p>
            <a:pPr>
              <a:defRPr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4967424"/>
        <c:crosses val="autoZero"/>
        <c:crossBetween val="between"/>
      </c:valAx>
    </c:plotArea>
    <c:plotVisOnly val="1"/>
  </c:chart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  <c:txPr>
        <a:bodyPr/>
        <a:lstStyle/>
        <a:p>
          <a:pPr>
            <a:defRPr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defRPr>
          </a:pPr>
          <a:endParaRPr lang="ru-RU"/>
        </a:p>
      </c:txPr>
    </c:title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Лист6!$M$2</c:f>
              <c:strCache>
                <c:ptCount val="1"/>
                <c:pt idx="0">
                  <c:v>прочие налоги</c:v>
                </c:pt>
              </c:strCache>
            </c:strRef>
          </c:tx>
          <c:spPr>
            <a:solidFill>
              <a:srgbClr val="00B0F0"/>
            </a:solidFill>
            <a:scene3d>
              <a:camera prst="orthographicFront"/>
              <a:lightRig rig="flood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Лист6!$N$1:$Q$1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Лист6!$N$2:$Q$2</c:f>
              <c:numCache>
                <c:formatCode>General</c:formatCode>
                <c:ptCount val="4"/>
                <c:pt idx="0">
                  <c:v>570</c:v>
                </c:pt>
                <c:pt idx="1">
                  <c:v>450</c:v>
                </c:pt>
                <c:pt idx="2">
                  <c:v>450</c:v>
                </c:pt>
                <c:pt idx="3">
                  <c:v>450</c:v>
                </c:pt>
              </c:numCache>
            </c:numRef>
          </c:val>
        </c:ser>
        <c:gapWidth val="65"/>
        <c:shape val="box"/>
        <c:axId val="84993536"/>
        <c:axId val="84995072"/>
        <c:axId val="0"/>
      </c:bar3DChart>
      <c:catAx>
        <c:axId val="8499353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4995072"/>
        <c:crosses val="autoZero"/>
        <c:auto val="1"/>
        <c:lblAlgn val="ctr"/>
        <c:lblOffset val="100"/>
      </c:catAx>
      <c:valAx>
        <c:axId val="8499507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4993536"/>
        <c:crosses val="autoZero"/>
        <c:crossBetween val="between"/>
      </c:valAx>
    </c:plotArea>
    <c:plotVisOnly val="1"/>
  </c:chart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9BA4C1-A49D-417F-8FA3-2EA9C387D69D}" type="doc">
      <dgm:prSet loTypeId="urn:microsoft.com/office/officeart/2005/8/layout/chevron2" loCatId="process" qsTypeId="urn:microsoft.com/office/officeart/2005/8/quickstyle/3d7" qsCatId="3D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3D5DED50-26ED-40B0-B15F-0B3662D4F1D2}">
      <dgm:prSet phldrT="[Текст]"/>
      <dgm:spPr/>
      <dgm:t>
        <a:bodyPr/>
        <a:lstStyle/>
        <a:p>
          <a:endParaRPr lang="ru-RU" dirty="0" smtClean="0"/>
        </a:p>
        <a:p>
          <a:endParaRPr lang="ru-RU" dirty="0"/>
        </a:p>
      </dgm:t>
    </dgm:pt>
    <dgm:pt modelId="{780FD129-3DC7-4B0E-820B-DF140B43D056}" type="parTrans" cxnId="{2F2BC8DB-D83D-487F-A4E0-586ACFC4105B}">
      <dgm:prSet/>
      <dgm:spPr/>
      <dgm:t>
        <a:bodyPr/>
        <a:lstStyle/>
        <a:p>
          <a:endParaRPr lang="ru-RU"/>
        </a:p>
      </dgm:t>
    </dgm:pt>
    <dgm:pt modelId="{6D5CB0CB-5125-479C-AAB4-A06E90361399}" type="sibTrans" cxnId="{2F2BC8DB-D83D-487F-A4E0-586ACFC4105B}">
      <dgm:prSet/>
      <dgm:spPr/>
      <dgm:t>
        <a:bodyPr/>
        <a:lstStyle/>
        <a:p>
          <a:endParaRPr lang="ru-RU"/>
        </a:p>
      </dgm:t>
    </dgm:pt>
    <dgm:pt modelId="{58944DE6-3A86-4123-A15A-F2F56E4B2E5B}">
      <dgm:prSet phldrT="[Текст]"/>
      <dgm:spPr/>
      <dgm:t>
        <a:bodyPr/>
        <a:lstStyle/>
        <a:p>
          <a:r>
            <a:rPr lang="ru-RU" b="1" dirty="0" smtClean="0"/>
            <a:t>индексация расходов на формирование фондов оплаты труда работников муниципальных учреждений на 4,0 % к предшествующим годам соответственно; </a:t>
          </a:r>
          <a:endParaRPr lang="ru-RU" dirty="0"/>
        </a:p>
      </dgm:t>
    </dgm:pt>
    <dgm:pt modelId="{2B055954-F5B8-4FD3-AFE8-93A65DBD2E4D}" type="parTrans" cxnId="{B3D545E9-B1C1-4551-9A56-3F56997A8F42}">
      <dgm:prSet/>
      <dgm:spPr/>
      <dgm:t>
        <a:bodyPr/>
        <a:lstStyle/>
        <a:p>
          <a:endParaRPr lang="ru-RU"/>
        </a:p>
      </dgm:t>
    </dgm:pt>
    <dgm:pt modelId="{2EFE7879-7828-4335-BC98-0D775190A7DE}" type="sibTrans" cxnId="{B3D545E9-B1C1-4551-9A56-3F56997A8F42}">
      <dgm:prSet/>
      <dgm:spPr/>
      <dgm:t>
        <a:bodyPr/>
        <a:lstStyle/>
        <a:p>
          <a:endParaRPr lang="ru-RU"/>
        </a:p>
      </dgm:t>
    </dgm:pt>
    <dgm:pt modelId="{8A209598-D354-45EA-98C5-54EB851B94C3}">
      <dgm:prSet phldrT="[Текст]"/>
      <dgm:spPr/>
      <dgm:t>
        <a:bodyPr/>
        <a:lstStyle/>
        <a:p>
          <a:endParaRPr lang="ru-RU" dirty="0" smtClean="0"/>
        </a:p>
        <a:p>
          <a:endParaRPr lang="ru-RU" dirty="0"/>
        </a:p>
      </dgm:t>
    </dgm:pt>
    <dgm:pt modelId="{42DCF441-F7E5-4393-9238-0547C9C187D2}" type="parTrans" cxnId="{F6C2A6A1-B874-489D-8F70-B3A583C2C2FD}">
      <dgm:prSet/>
      <dgm:spPr/>
      <dgm:t>
        <a:bodyPr/>
        <a:lstStyle/>
        <a:p>
          <a:endParaRPr lang="ru-RU"/>
        </a:p>
      </dgm:t>
    </dgm:pt>
    <dgm:pt modelId="{0174E928-A35A-4A9F-9468-626E51650955}" type="sibTrans" cxnId="{F6C2A6A1-B874-489D-8F70-B3A583C2C2FD}">
      <dgm:prSet/>
      <dgm:spPr/>
      <dgm:t>
        <a:bodyPr/>
        <a:lstStyle/>
        <a:p>
          <a:endParaRPr lang="ru-RU"/>
        </a:p>
      </dgm:t>
    </dgm:pt>
    <dgm:pt modelId="{8C1D9998-31DD-4DCA-A58B-9D43EB6D4A2D}">
      <dgm:prSet phldrT="[Текст]"/>
      <dgm:spPr/>
      <dgm:t>
        <a:bodyPr/>
        <a:lstStyle/>
        <a:p>
          <a:r>
            <a:rPr lang="ru-RU" b="1" dirty="0" smtClean="0"/>
            <a:t>установление  начислений  на  выплаты  по  оплате  труда  в  2014, 2015 и 2016  годах  в размере 30,2 %;</a:t>
          </a:r>
          <a:endParaRPr lang="ru-RU" dirty="0"/>
        </a:p>
      </dgm:t>
    </dgm:pt>
    <dgm:pt modelId="{5E916A93-FCAE-4CC8-98DC-8203F06A0B38}" type="parTrans" cxnId="{35A18091-1F99-4C46-A374-4F42170B1A77}">
      <dgm:prSet/>
      <dgm:spPr/>
      <dgm:t>
        <a:bodyPr/>
        <a:lstStyle/>
        <a:p>
          <a:endParaRPr lang="ru-RU"/>
        </a:p>
      </dgm:t>
    </dgm:pt>
    <dgm:pt modelId="{7F14E1D8-C2F6-4A06-8F73-8358463AF591}" type="sibTrans" cxnId="{35A18091-1F99-4C46-A374-4F42170B1A77}">
      <dgm:prSet/>
      <dgm:spPr/>
      <dgm:t>
        <a:bodyPr/>
        <a:lstStyle/>
        <a:p>
          <a:endParaRPr lang="ru-RU"/>
        </a:p>
      </dgm:t>
    </dgm:pt>
    <dgm:pt modelId="{8B8ACB07-06B1-43B6-81DB-38FA7A30EA01}">
      <dgm:prSet phldrT="[Текст]"/>
      <dgm:spPr/>
      <dgm:t>
        <a:bodyPr/>
        <a:lstStyle/>
        <a:p>
          <a:endParaRPr lang="ru-RU" dirty="0" smtClean="0"/>
        </a:p>
        <a:p>
          <a:endParaRPr lang="ru-RU" dirty="0"/>
        </a:p>
      </dgm:t>
    </dgm:pt>
    <dgm:pt modelId="{355F2021-80C2-4E5C-8489-A8C00F61E8B9}" type="parTrans" cxnId="{355A4B68-2757-44F7-84C5-F61734C39AF0}">
      <dgm:prSet/>
      <dgm:spPr/>
      <dgm:t>
        <a:bodyPr/>
        <a:lstStyle/>
        <a:p>
          <a:endParaRPr lang="ru-RU"/>
        </a:p>
      </dgm:t>
    </dgm:pt>
    <dgm:pt modelId="{AA38F810-1F7F-4FF2-9BA7-4B2FBCE37332}" type="sibTrans" cxnId="{355A4B68-2757-44F7-84C5-F61734C39AF0}">
      <dgm:prSet/>
      <dgm:spPr/>
      <dgm:t>
        <a:bodyPr/>
        <a:lstStyle/>
        <a:p>
          <a:endParaRPr lang="ru-RU"/>
        </a:p>
      </dgm:t>
    </dgm:pt>
    <dgm:pt modelId="{3E5492D1-1881-4FAA-9C21-BAAF1F74F27C}">
      <dgm:prSet phldrT="[Текст]"/>
      <dgm:spPr/>
      <dgm:t>
        <a:bodyPr/>
        <a:lstStyle/>
        <a:p>
          <a:r>
            <a:rPr lang="ru-RU" b="1" dirty="0" smtClean="0"/>
            <a:t>индексация расходов на оплату коммунальных услуг на  10,0 %  в 2014 году, на 10,5 % в 2015 году, на 8,2 % в 2016 году. </a:t>
          </a:r>
          <a:endParaRPr lang="ru-RU" dirty="0"/>
        </a:p>
      </dgm:t>
    </dgm:pt>
    <dgm:pt modelId="{15ECA22F-5A84-47B1-806B-FBBA05F6E59D}" type="parTrans" cxnId="{6EF67F4E-0C9D-40EB-AB12-6B9F7ECE9BD6}">
      <dgm:prSet/>
      <dgm:spPr/>
      <dgm:t>
        <a:bodyPr/>
        <a:lstStyle/>
        <a:p>
          <a:endParaRPr lang="ru-RU"/>
        </a:p>
      </dgm:t>
    </dgm:pt>
    <dgm:pt modelId="{1216A8E7-DA02-4BB0-9902-C76727A699EE}" type="sibTrans" cxnId="{6EF67F4E-0C9D-40EB-AB12-6B9F7ECE9BD6}">
      <dgm:prSet/>
      <dgm:spPr/>
      <dgm:t>
        <a:bodyPr/>
        <a:lstStyle/>
        <a:p>
          <a:endParaRPr lang="ru-RU"/>
        </a:p>
      </dgm:t>
    </dgm:pt>
    <dgm:pt modelId="{F32F3002-871F-46BA-B0AF-4C7EAD838AFE}">
      <dgm:prSet phldrT="[Текст]"/>
      <dgm:spPr/>
      <dgm:t>
        <a:bodyPr/>
        <a:lstStyle/>
        <a:p>
          <a:endParaRPr lang="ru-RU" dirty="0" smtClean="0"/>
        </a:p>
        <a:p>
          <a:endParaRPr lang="ru-RU" dirty="0"/>
        </a:p>
      </dgm:t>
    </dgm:pt>
    <dgm:pt modelId="{C9B8AD63-FD69-4848-9C55-4A061825E876}" type="parTrans" cxnId="{DF41A871-B41E-46BB-AB98-C7C114A24042}">
      <dgm:prSet/>
      <dgm:spPr/>
      <dgm:t>
        <a:bodyPr/>
        <a:lstStyle/>
        <a:p>
          <a:endParaRPr lang="ru-RU"/>
        </a:p>
      </dgm:t>
    </dgm:pt>
    <dgm:pt modelId="{C8EE5015-EB37-4D5E-A92E-9DE8E78BD50E}" type="sibTrans" cxnId="{DF41A871-B41E-46BB-AB98-C7C114A24042}">
      <dgm:prSet/>
      <dgm:spPr/>
      <dgm:t>
        <a:bodyPr/>
        <a:lstStyle/>
        <a:p>
          <a:endParaRPr lang="ru-RU"/>
        </a:p>
      </dgm:t>
    </dgm:pt>
    <dgm:pt modelId="{DD59EF2A-0536-4620-8040-791AA2E49A54}">
      <dgm:prSet phldrT="[Текст]"/>
      <dgm:spPr/>
      <dgm:t>
        <a:bodyPr/>
        <a:lstStyle/>
        <a:p>
          <a:endParaRPr lang="ru-RU" dirty="0" smtClean="0"/>
        </a:p>
        <a:p>
          <a:endParaRPr lang="ru-RU" dirty="0"/>
        </a:p>
      </dgm:t>
    </dgm:pt>
    <dgm:pt modelId="{A7A81C0A-F9DC-4936-9D6A-A4A66E64C229}" type="parTrans" cxnId="{F67155F1-0CD3-47A9-9FFD-5E941B78B7F0}">
      <dgm:prSet/>
      <dgm:spPr/>
      <dgm:t>
        <a:bodyPr/>
        <a:lstStyle/>
        <a:p>
          <a:endParaRPr lang="ru-RU"/>
        </a:p>
      </dgm:t>
    </dgm:pt>
    <dgm:pt modelId="{216AFF33-3C05-462C-977B-9DF68B69105D}" type="sibTrans" cxnId="{F67155F1-0CD3-47A9-9FFD-5E941B78B7F0}">
      <dgm:prSet/>
      <dgm:spPr/>
      <dgm:t>
        <a:bodyPr/>
        <a:lstStyle/>
        <a:p>
          <a:endParaRPr lang="ru-RU"/>
        </a:p>
      </dgm:t>
    </dgm:pt>
    <dgm:pt modelId="{84DA40D3-95A6-42D4-AB55-69E3A2B318A3}">
      <dgm:prSet/>
      <dgm:spPr/>
      <dgm:t>
        <a:bodyPr/>
        <a:lstStyle/>
        <a:p>
          <a:r>
            <a:rPr lang="ru-RU" b="1" dirty="0" smtClean="0"/>
            <a:t>Сокращения на 5 процентов расходов на закупку товаров, работ и услуг для муниципальных нужд</a:t>
          </a:r>
          <a:endParaRPr lang="ru-RU" b="1" dirty="0"/>
        </a:p>
      </dgm:t>
    </dgm:pt>
    <dgm:pt modelId="{BE52B873-A2D9-42FC-BBFD-1C122687BCC5}" type="parTrans" cxnId="{BBB536B3-C795-4AAB-A802-C89E7381BBC4}">
      <dgm:prSet/>
      <dgm:spPr/>
      <dgm:t>
        <a:bodyPr/>
        <a:lstStyle/>
        <a:p>
          <a:endParaRPr lang="ru-RU"/>
        </a:p>
      </dgm:t>
    </dgm:pt>
    <dgm:pt modelId="{B8BB1F82-2D4E-4BA9-A9F1-A7D87EB39932}" type="sibTrans" cxnId="{BBB536B3-C795-4AAB-A802-C89E7381BBC4}">
      <dgm:prSet/>
      <dgm:spPr/>
      <dgm:t>
        <a:bodyPr/>
        <a:lstStyle/>
        <a:p>
          <a:endParaRPr lang="ru-RU"/>
        </a:p>
      </dgm:t>
    </dgm:pt>
    <dgm:pt modelId="{1BA7003B-354C-4361-9181-429C1ADDD734}">
      <dgm:prSet/>
      <dgm:spPr/>
      <dgm:t>
        <a:bodyPr/>
        <a:lstStyle/>
        <a:p>
          <a:r>
            <a:rPr lang="ru-RU" b="1" dirty="0" smtClean="0"/>
            <a:t>Сокращение объема бюджетных ассигнований на предоставление субсидий бюджетным и автономным учреждениям на 2 процента ежегодно. Данное сокращение не должно привести к снижению качества и (или) объемов закупаемых товаров, работ и услуг.</a:t>
          </a:r>
          <a:endParaRPr lang="ru-RU" b="1" dirty="0"/>
        </a:p>
      </dgm:t>
    </dgm:pt>
    <dgm:pt modelId="{6046A462-C921-4D20-BEE1-3F586D3280C8}" type="parTrans" cxnId="{D1CC3E14-9594-415B-A71E-94039ABFDC43}">
      <dgm:prSet/>
      <dgm:spPr/>
      <dgm:t>
        <a:bodyPr/>
        <a:lstStyle/>
        <a:p>
          <a:endParaRPr lang="ru-RU"/>
        </a:p>
      </dgm:t>
    </dgm:pt>
    <dgm:pt modelId="{1FB265EA-15C2-4851-814F-B6ACC9660E62}" type="sibTrans" cxnId="{D1CC3E14-9594-415B-A71E-94039ABFDC43}">
      <dgm:prSet/>
      <dgm:spPr/>
      <dgm:t>
        <a:bodyPr/>
        <a:lstStyle/>
        <a:p>
          <a:endParaRPr lang="ru-RU"/>
        </a:p>
      </dgm:t>
    </dgm:pt>
    <dgm:pt modelId="{2AB52206-B585-42CF-A544-C4F741ED0E85}" type="pres">
      <dgm:prSet presAssocID="{E29BA4C1-A49D-417F-8FA3-2EA9C387D69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422EA3-05BD-4BB3-AB59-DE362262E482}" type="pres">
      <dgm:prSet presAssocID="{3D5DED50-26ED-40B0-B15F-0B3662D4F1D2}" presName="composite" presStyleCnt="0"/>
      <dgm:spPr/>
    </dgm:pt>
    <dgm:pt modelId="{FBDA957C-C5CD-446A-A979-ED0122755F91}" type="pres">
      <dgm:prSet presAssocID="{3D5DED50-26ED-40B0-B15F-0B3662D4F1D2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3C1365-0076-458D-BBD1-33F5255C9E5E}" type="pres">
      <dgm:prSet presAssocID="{3D5DED50-26ED-40B0-B15F-0B3662D4F1D2}" presName="descendantText" presStyleLbl="alignAcc1" presStyleIdx="0" presStyleCnt="5" custLinFactNeighborX="178" custLinFactNeighborY="59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616BC7-60A4-4D5E-B11B-090373C0AB8C}" type="pres">
      <dgm:prSet presAssocID="{6D5CB0CB-5125-479C-AAB4-A06E90361399}" presName="sp" presStyleCnt="0"/>
      <dgm:spPr/>
    </dgm:pt>
    <dgm:pt modelId="{E79DE1AC-4233-48B3-9D8F-08A41C117D09}" type="pres">
      <dgm:prSet presAssocID="{8A209598-D354-45EA-98C5-54EB851B94C3}" presName="composite" presStyleCnt="0"/>
      <dgm:spPr/>
    </dgm:pt>
    <dgm:pt modelId="{1DB18271-5FDE-41DE-BD28-40F91770DE3B}" type="pres">
      <dgm:prSet presAssocID="{8A209598-D354-45EA-98C5-54EB851B94C3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1769E2-DBDA-46F2-A4A9-87E9C92FDBFD}" type="pres">
      <dgm:prSet presAssocID="{8A209598-D354-45EA-98C5-54EB851B94C3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B6206C-E68D-4CF5-A382-FBC88E0D50AC}" type="pres">
      <dgm:prSet presAssocID="{0174E928-A35A-4A9F-9468-626E51650955}" presName="sp" presStyleCnt="0"/>
      <dgm:spPr/>
    </dgm:pt>
    <dgm:pt modelId="{28765144-34BC-4F61-AE6C-A33A4687A06F}" type="pres">
      <dgm:prSet presAssocID="{8B8ACB07-06B1-43B6-81DB-38FA7A30EA01}" presName="composite" presStyleCnt="0"/>
      <dgm:spPr/>
    </dgm:pt>
    <dgm:pt modelId="{CD130775-C9D7-4861-8DB0-04897692F13D}" type="pres">
      <dgm:prSet presAssocID="{8B8ACB07-06B1-43B6-81DB-38FA7A30EA01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F360DB-6883-44DE-AA2B-6F4DB13B728D}" type="pres">
      <dgm:prSet presAssocID="{8B8ACB07-06B1-43B6-81DB-38FA7A30EA01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59DCD8-893E-458F-B9D9-59314E215352}" type="pres">
      <dgm:prSet presAssocID="{AA38F810-1F7F-4FF2-9BA7-4B2FBCE37332}" presName="sp" presStyleCnt="0"/>
      <dgm:spPr/>
    </dgm:pt>
    <dgm:pt modelId="{BC62F753-5AE1-49B1-9F03-DD62590AA18F}" type="pres">
      <dgm:prSet presAssocID="{F32F3002-871F-46BA-B0AF-4C7EAD838AFE}" presName="composite" presStyleCnt="0"/>
      <dgm:spPr/>
    </dgm:pt>
    <dgm:pt modelId="{54BDE14A-F329-460B-A8AF-9E5297555230}" type="pres">
      <dgm:prSet presAssocID="{F32F3002-871F-46BA-B0AF-4C7EAD838AFE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B7E97A-D276-4C3D-AAE9-FB64B510EEA2}" type="pres">
      <dgm:prSet presAssocID="{F32F3002-871F-46BA-B0AF-4C7EAD838AFE}" presName="descendantText" presStyleLbl="alignAcc1" presStyleIdx="3" presStyleCnt="5" custLinFactNeighborY="130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8DF51C-6715-4586-AF23-EBBA3ADBE056}" type="pres">
      <dgm:prSet presAssocID="{C8EE5015-EB37-4D5E-A92E-9DE8E78BD50E}" presName="sp" presStyleCnt="0"/>
      <dgm:spPr/>
    </dgm:pt>
    <dgm:pt modelId="{92136F14-F621-4F90-91D3-C28FE7154F65}" type="pres">
      <dgm:prSet presAssocID="{DD59EF2A-0536-4620-8040-791AA2E49A54}" presName="composite" presStyleCnt="0"/>
      <dgm:spPr/>
    </dgm:pt>
    <dgm:pt modelId="{D64BC681-5112-4A8B-985D-D3E1D5000BB2}" type="pres">
      <dgm:prSet presAssocID="{DD59EF2A-0536-4620-8040-791AA2E49A54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ECBBCF-97CC-4B95-9418-51B515AED80E}" type="pres">
      <dgm:prSet presAssocID="{DD59EF2A-0536-4620-8040-791AA2E49A54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55A4B68-2757-44F7-84C5-F61734C39AF0}" srcId="{E29BA4C1-A49D-417F-8FA3-2EA9C387D69D}" destId="{8B8ACB07-06B1-43B6-81DB-38FA7A30EA01}" srcOrd="2" destOrd="0" parTransId="{355F2021-80C2-4E5C-8489-A8C00F61E8B9}" sibTransId="{AA38F810-1F7F-4FF2-9BA7-4B2FBCE37332}"/>
    <dgm:cxn modelId="{35A18091-1F99-4C46-A374-4F42170B1A77}" srcId="{8A209598-D354-45EA-98C5-54EB851B94C3}" destId="{8C1D9998-31DD-4DCA-A58B-9D43EB6D4A2D}" srcOrd="0" destOrd="0" parTransId="{5E916A93-FCAE-4CC8-98DC-8203F06A0B38}" sibTransId="{7F14E1D8-C2F6-4A06-8F73-8358463AF591}"/>
    <dgm:cxn modelId="{61419E86-F7AF-45A9-883B-9E7E21BA8DD0}" type="presOf" srcId="{3D5DED50-26ED-40B0-B15F-0B3662D4F1D2}" destId="{FBDA957C-C5CD-446A-A979-ED0122755F91}" srcOrd="0" destOrd="0" presId="urn:microsoft.com/office/officeart/2005/8/layout/chevron2"/>
    <dgm:cxn modelId="{F67155F1-0CD3-47A9-9FFD-5E941B78B7F0}" srcId="{E29BA4C1-A49D-417F-8FA3-2EA9C387D69D}" destId="{DD59EF2A-0536-4620-8040-791AA2E49A54}" srcOrd="4" destOrd="0" parTransId="{A7A81C0A-F9DC-4936-9D6A-A4A66E64C229}" sibTransId="{216AFF33-3C05-462C-977B-9DF68B69105D}"/>
    <dgm:cxn modelId="{89FD736E-A7C8-4D74-89AA-EE012457E988}" type="presOf" srcId="{F32F3002-871F-46BA-B0AF-4C7EAD838AFE}" destId="{54BDE14A-F329-460B-A8AF-9E5297555230}" srcOrd="0" destOrd="0" presId="urn:microsoft.com/office/officeart/2005/8/layout/chevron2"/>
    <dgm:cxn modelId="{804993B5-2BEE-47AF-B502-DD6DCC0040F3}" type="presOf" srcId="{1BA7003B-354C-4361-9181-429C1ADDD734}" destId="{A9ECBBCF-97CC-4B95-9418-51B515AED80E}" srcOrd="0" destOrd="0" presId="urn:microsoft.com/office/officeart/2005/8/layout/chevron2"/>
    <dgm:cxn modelId="{DF41A871-B41E-46BB-AB98-C7C114A24042}" srcId="{E29BA4C1-A49D-417F-8FA3-2EA9C387D69D}" destId="{F32F3002-871F-46BA-B0AF-4C7EAD838AFE}" srcOrd="3" destOrd="0" parTransId="{C9B8AD63-FD69-4848-9C55-4A061825E876}" sibTransId="{C8EE5015-EB37-4D5E-A92E-9DE8E78BD50E}"/>
    <dgm:cxn modelId="{587E73BC-291D-4C66-8697-834B99E27FEA}" type="presOf" srcId="{8B8ACB07-06B1-43B6-81DB-38FA7A30EA01}" destId="{CD130775-C9D7-4861-8DB0-04897692F13D}" srcOrd="0" destOrd="0" presId="urn:microsoft.com/office/officeart/2005/8/layout/chevron2"/>
    <dgm:cxn modelId="{26BDB188-94AF-4D00-8425-C2B40F88CB4E}" type="presOf" srcId="{E29BA4C1-A49D-417F-8FA3-2EA9C387D69D}" destId="{2AB52206-B585-42CF-A544-C4F741ED0E85}" srcOrd="0" destOrd="0" presId="urn:microsoft.com/office/officeart/2005/8/layout/chevron2"/>
    <dgm:cxn modelId="{2F2BC8DB-D83D-487F-A4E0-586ACFC4105B}" srcId="{E29BA4C1-A49D-417F-8FA3-2EA9C387D69D}" destId="{3D5DED50-26ED-40B0-B15F-0B3662D4F1D2}" srcOrd="0" destOrd="0" parTransId="{780FD129-3DC7-4B0E-820B-DF140B43D056}" sibTransId="{6D5CB0CB-5125-479C-AAB4-A06E90361399}"/>
    <dgm:cxn modelId="{8281606E-6D74-4546-A9E8-D20B3A1A765D}" type="presOf" srcId="{8A209598-D354-45EA-98C5-54EB851B94C3}" destId="{1DB18271-5FDE-41DE-BD28-40F91770DE3B}" srcOrd="0" destOrd="0" presId="urn:microsoft.com/office/officeart/2005/8/layout/chevron2"/>
    <dgm:cxn modelId="{B612A160-D7E8-41FF-B504-3D7749FD9C8D}" type="presOf" srcId="{8C1D9998-31DD-4DCA-A58B-9D43EB6D4A2D}" destId="{861769E2-DBDA-46F2-A4A9-87E9C92FDBFD}" srcOrd="0" destOrd="0" presId="urn:microsoft.com/office/officeart/2005/8/layout/chevron2"/>
    <dgm:cxn modelId="{F6C2A6A1-B874-489D-8F70-B3A583C2C2FD}" srcId="{E29BA4C1-A49D-417F-8FA3-2EA9C387D69D}" destId="{8A209598-D354-45EA-98C5-54EB851B94C3}" srcOrd="1" destOrd="0" parTransId="{42DCF441-F7E5-4393-9238-0547C9C187D2}" sibTransId="{0174E928-A35A-4A9F-9468-626E51650955}"/>
    <dgm:cxn modelId="{F99D2D6B-B0CD-4036-9999-0988C8FA5164}" type="presOf" srcId="{84DA40D3-95A6-42D4-AB55-69E3A2B318A3}" destId="{B6B7E97A-D276-4C3D-AAE9-FB64B510EEA2}" srcOrd="0" destOrd="0" presId="urn:microsoft.com/office/officeart/2005/8/layout/chevron2"/>
    <dgm:cxn modelId="{D1CC3E14-9594-415B-A71E-94039ABFDC43}" srcId="{DD59EF2A-0536-4620-8040-791AA2E49A54}" destId="{1BA7003B-354C-4361-9181-429C1ADDD734}" srcOrd="0" destOrd="0" parTransId="{6046A462-C921-4D20-BEE1-3F586D3280C8}" sibTransId="{1FB265EA-15C2-4851-814F-B6ACC9660E62}"/>
    <dgm:cxn modelId="{17FDEB0F-E673-4C2D-9625-9E03B06DAA68}" type="presOf" srcId="{DD59EF2A-0536-4620-8040-791AA2E49A54}" destId="{D64BC681-5112-4A8B-985D-D3E1D5000BB2}" srcOrd="0" destOrd="0" presId="urn:microsoft.com/office/officeart/2005/8/layout/chevron2"/>
    <dgm:cxn modelId="{6EF67F4E-0C9D-40EB-AB12-6B9F7ECE9BD6}" srcId="{8B8ACB07-06B1-43B6-81DB-38FA7A30EA01}" destId="{3E5492D1-1881-4FAA-9C21-BAAF1F74F27C}" srcOrd="0" destOrd="0" parTransId="{15ECA22F-5A84-47B1-806B-FBBA05F6E59D}" sibTransId="{1216A8E7-DA02-4BB0-9902-C76727A699EE}"/>
    <dgm:cxn modelId="{810A2A9F-2742-4088-91B8-0B231D527AFF}" type="presOf" srcId="{3E5492D1-1881-4FAA-9C21-BAAF1F74F27C}" destId="{1DF360DB-6883-44DE-AA2B-6F4DB13B728D}" srcOrd="0" destOrd="0" presId="urn:microsoft.com/office/officeart/2005/8/layout/chevron2"/>
    <dgm:cxn modelId="{B3D545E9-B1C1-4551-9A56-3F56997A8F42}" srcId="{3D5DED50-26ED-40B0-B15F-0B3662D4F1D2}" destId="{58944DE6-3A86-4123-A15A-F2F56E4B2E5B}" srcOrd="0" destOrd="0" parTransId="{2B055954-F5B8-4FD3-AFE8-93A65DBD2E4D}" sibTransId="{2EFE7879-7828-4335-BC98-0D775190A7DE}"/>
    <dgm:cxn modelId="{0A21FDC6-7FD3-49F2-9DE8-BC1B49132B49}" type="presOf" srcId="{58944DE6-3A86-4123-A15A-F2F56E4B2E5B}" destId="{903C1365-0076-458D-BBD1-33F5255C9E5E}" srcOrd="0" destOrd="0" presId="urn:microsoft.com/office/officeart/2005/8/layout/chevron2"/>
    <dgm:cxn modelId="{BBB536B3-C795-4AAB-A802-C89E7381BBC4}" srcId="{F32F3002-871F-46BA-B0AF-4C7EAD838AFE}" destId="{84DA40D3-95A6-42D4-AB55-69E3A2B318A3}" srcOrd="0" destOrd="0" parTransId="{BE52B873-A2D9-42FC-BBFD-1C122687BCC5}" sibTransId="{B8BB1F82-2D4E-4BA9-A9F1-A7D87EB39932}"/>
    <dgm:cxn modelId="{9E9683D4-7779-4B52-8523-249C15E12A27}" type="presParOf" srcId="{2AB52206-B585-42CF-A544-C4F741ED0E85}" destId="{20422EA3-05BD-4BB3-AB59-DE362262E482}" srcOrd="0" destOrd="0" presId="urn:microsoft.com/office/officeart/2005/8/layout/chevron2"/>
    <dgm:cxn modelId="{9EBCEFCB-ADB9-46D5-A276-E610F69C80CB}" type="presParOf" srcId="{20422EA3-05BD-4BB3-AB59-DE362262E482}" destId="{FBDA957C-C5CD-446A-A979-ED0122755F91}" srcOrd="0" destOrd="0" presId="urn:microsoft.com/office/officeart/2005/8/layout/chevron2"/>
    <dgm:cxn modelId="{0E983F5D-F9AD-4199-9FE4-0BC8BDC9BBE3}" type="presParOf" srcId="{20422EA3-05BD-4BB3-AB59-DE362262E482}" destId="{903C1365-0076-458D-BBD1-33F5255C9E5E}" srcOrd="1" destOrd="0" presId="urn:microsoft.com/office/officeart/2005/8/layout/chevron2"/>
    <dgm:cxn modelId="{D837474B-4DC3-4CC5-BFA9-A71501A934D5}" type="presParOf" srcId="{2AB52206-B585-42CF-A544-C4F741ED0E85}" destId="{1B616BC7-60A4-4D5E-B11B-090373C0AB8C}" srcOrd="1" destOrd="0" presId="urn:microsoft.com/office/officeart/2005/8/layout/chevron2"/>
    <dgm:cxn modelId="{610ACDCF-E12A-448E-B92B-2424964BFC90}" type="presParOf" srcId="{2AB52206-B585-42CF-A544-C4F741ED0E85}" destId="{E79DE1AC-4233-48B3-9D8F-08A41C117D09}" srcOrd="2" destOrd="0" presId="urn:microsoft.com/office/officeart/2005/8/layout/chevron2"/>
    <dgm:cxn modelId="{9A46DE79-3167-4CB5-99E9-F7E72DE5AEAD}" type="presParOf" srcId="{E79DE1AC-4233-48B3-9D8F-08A41C117D09}" destId="{1DB18271-5FDE-41DE-BD28-40F91770DE3B}" srcOrd="0" destOrd="0" presId="urn:microsoft.com/office/officeart/2005/8/layout/chevron2"/>
    <dgm:cxn modelId="{5DCA0D81-4D47-44DE-87D8-CF0D8F378135}" type="presParOf" srcId="{E79DE1AC-4233-48B3-9D8F-08A41C117D09}" destId="{861769E2-DBDA-46F2-A4A9-87E9C92FDBFD}" srcOrd="1" destOrd="0" presId="urn:microsoft.com/office/officeart/2005/8/layout/chevron2"/>
    <dgm:cxn modelId="{0BF403C2-3171-4709-925D-F448A87264E1}" type="presParOf" srcId="{2AB52206-B585-42CF-A544-C4F741ED0E85}" destId="{02B6206C-E68D-4CF5-A382-FBC88E0D50AC}" srcOrd="3" destOrd="0" presId="urn:microsoft.com/office/officeart/2005/8/layout/chevron2"/>
    <dgm:cxn modelId="{52E78CD4-DBF4-48AA-914F-857E9E9EC429}" type="presParOf" srcId="{2AB52206-B585-42CF-A544-C4F741ED0E85}" destId="{28765144-34BC-4F61-AE6C-A33A4687A06F}" srcOrd="4" destOrd="0" presId="urn:microsoft.com/office/officeart/2005/8/layout/chevron2"/>
    <dgm:cxn modelId="{54F2E219-EAAE-4CDB-9F1A-14A2EA28996C}" type="presParOf" srcId="{28765144-34BC-4F61-AE6C-A33A4687A06F}" destId="{CD130775-C9D7-4861-8DB0-04897692F13D}" srcOrd="0" destOrd="0" presId="urn:microsoft.com/office/officeart/2005/8/layout/chevron2"/>
    <dgm:cxn modelId="{1198537D-04D3-403A-9331-10BF869131F8}" type="presParOf" srcId="{28765144-34BC-4F61-AE6C-A33A4687A06F}" destId="{1DF360DB-6883-44DE-AA2B-6F4DB13B728D}" srcOrd="1" destOrd="0" presId="urn:microsoft.com/office/officeart/2005/8/layout/chevron2"/>
    <dgm:cxn modelId="{B77D0A62-BB3E-4237-92A9-900E5FD2ADA7}" type="presParOf" srcId="{2AB52206-B585-42CF-A544-C4F741ED0E85}" destId="{0559DCD8-893E-458F-B9D9-59314E215352}" srcOrd="5" destOrd="0" presId="urn:microsoft.com/office/officeart/2005/8/layout/chevron2"/>
    <dgm:cxn modelId="{B8501B5F-4F4C-4161-BEB2-551FFB0D1866}" type="presParOf" srcId="{2AB52206-B585-42CF-A544-C4F741ED0E85}" destId="{BC62F753-5AE1-49B1-9F03-DD62590AA18F}" srcOrd="6" destOrd="0" presId="urn:microsoft.com/office/officeart/2005/8/layout/chevron2"/>
    <dgm:cxn modelId="{764D71D4-D91D-4CA5-8A7A-1A979E68E544}" type="presParOf" srcId="{BC62F753-5AE1-49B1-9F03-DD62590AA18F}" destId="{54BDE14A-F329-460B-A8AF-9E5297555230}" srcOrd="0" destOrd="0" presId="urn:microsoft.com/office/officeart/2005/8/layout/chevron2"/>
    <dgm:cxn modelId="{AB2A4034-DBD1-40A0-9F66-118BBAEE95F5}" type="presParOf" srcId="{BC62F753-5AE1-49B1-9F03-DD62590AA18F}" destId="{B6B7E97A-D276-4C3D-AAE9-FB64B510EEA2}" srcOrd="1" destOrd="0" presId="urn:microsoft.com/office/officeart/2005/8/layout/chevron2"/>
    <dgm:cxn modelId="{3F5621A9-4A8B-4049-99D6-49A076249527}" type="presParOf" srcId="{2AB52206-B585-42CF-A544-C4F741ED0E85}" destId="{628DF51C-6715-4586-AF23-EBBA3ADBE056}" srcOrd="7" destOrd="0" presId="urn:microsoft.com/office/officeart/2005/8/layout/chevron2"/>
    <dgm:cxn modelId="{C97162EB-B2FA-4FC3-BBC5-79C8F82DA6F6}" type="presParOf" srcId="{2AB52206-B585-42CF-A544-C4F741ED0E85}" destId="{92136F14-F621-4F90-91D3-C28FE7154F65}" srcOrd="8" destOrd="0" presId="urn:microsoft.com/office/officeart/2005/8/layout/chevron2"/>
    <dgm:cxn modelId="{00FE1DEB-C82D-4EED-82C3-E0920C7FB061}" type="presParOf" srcId="{92136F14-F621-4F90-91D3-C28FE7154F65}" destId="{D64BC681-5112-4A8B-985D-D3E1D5000BB2}" srcOrd="0" destOrd="0" presId="urn:microsoft.com/office/officeart/2005/8/layout/chevron2"/>
    <dgm:cxn modelId="{E55DBEF1-CD93-4180-B35F-7744390D3628}" type="presParOf" srcId="{92136F14-F621-4F90-91D3-C28FE7154F65}" destId="{A9ECBBCF-97CC-4B95-9418-51B515AED80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29FD15-1D24-4FE6-A960-728E83E39471}" type="doc">
      <dgm:prSet loTypeId="urn:microsoft.com/office/officeart/2005/8/layout/vList2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85E4333C-F899-4496-898F-030D978AA913}">
      <dgm:prSet custT="1"/>
      <dgm:spPr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rtl="0"/>
          <a:r>
            <a:rPr lang="ru-RU" sz="2000" b="1" dirty="0" smtClean="0"/>
            <a:t>Расходы  бюджета за счет собственных средств (налоговые, неналоговые, дотации) сформированы в рамках 9 муниципальных программ, в соответствии :</a:t>
          </a:r>
          <a:endParaRPr lang="ru-RU" sz="2000" b="1" dirty="0"/>
        </a:p>
      </dgm:t>
    </dgm:pt>
    <dgm:pt modelId="{1E3B7730-9822-4503-A3F6-E4C27AB5F849}" type="parTrans" cxnId="{C6FBAAE8-B7E7-4F35-8CF4-CD2C276F0BFE}">
      <dgm:prSet/>
      <dgm:spPr/>
      <dgm:t>
        <a:bodyPr/>
        <a:lstStyle/>
        <a:p>
          <a:endParaRPr lang="ru-RU"/>
        </a:p>
      </dgm:t>
    </dgm:pt>
    <dgm:pt modelId="{AFA72799-F7AB-4E6D-AF9C-B1F84030C315}" type="sibTrans" cxnId="{C6FBAAE8-B7E7-4F35-8CF4-CD2C276F0BFE}">
      <dgm:prSet/>
      <dgm:spPr/>
      <dgm:t>
        <a:bodyPr/>
        <a:lstStyle/>
        <a:p>
          <a:endParaRPr lang="ru-RU"/>
        </a:p>
      </dgm:t>
    </dgm:pt>
    <dgm:pt modelId="{D9AD700A-E46D-447A-988C-22A478AD4E03}">
      <dgm:prSet custT="1"/>
      <dgm:spPr/>
      <dgm:t>
        <a:bodyPr/>
        <a:lstStyle/>
        <a:p>
          <a:pPr rtl="0"/>
          <a:r>
            <a:rPr lang="ru-RU" sz="1800" dirty="0" smtClean="0"/>
            <a:t>с Бюджетным посланием Президента Российской Федерации о бюджетной политике в 2014-2016 годах</a:t>
          </a:r>
          <a:endParaRPr lang="ru-RU" sz="1800" dirty="0"/>
        </a:p>
      </dgm:t>
    </dgm:pt>
    <dgm:pt modelId="{EECF58D0-6E73-48F2-B9F3-DAF746B91ECD}" type="parTrans" cxnId="{61E30566-F7F0-457D-9D5D-82BA08A9F596}">
      <dgm:prSet/>
      <dgm:spPr/>
      <dgm:t>
        <a:bodyPr/>
        <a:lstStyle/>
        <a:p>
          <a:endParaRPr lang="ru-RU"/>
        </a:p>
      </dgm:t>
    </dgm:pt>
    <dgm:pt modelId="{E741482C-95D8-4174-813C-5C4DE042FDE8}" type="sibTrans" cxnId="{61E30566-F7F0-457D-9D5D-82BA08A9F596}">
      <dgm:prSet/>
      <dgm:spPr/>
      <dgm:t>
        <a:bodyPr/>
        <a:lstStyle/>
        <a:p>
          <a:endParaRPr lang="ru-RU"/>
        </a:p>
      </dgm:t>
    </dgm:pt>
    <dgm:pt modelId="{CAF8B2AF-686C-462D-8375-3A9B0D2C2FBE}" type="pres">
      <dgm:prSet presAssocID="{1B29FD15-1D24-4FE6-A960-728E83E3947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7D7DE3E-EF36-4F53-B8DB-80B1CBDC2079}" type="pres">
      <dgm:prSet presAssocID="{85E4333C-F899-4496-898F-030D978AA91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8242BF-C39A-4094-8A37-E50B901A6A01}" type="pres">
      <dgm:prSet presAssocID="{AFA72799-F7AB-4E6D-AF9C-B1F84030C315}" presName="spacer" presStyleCnt="0"/>
      <dgm:spPr/>
    </dgm:pt>
    <dgm:pt modelId="{2BE5A8C3-FE6F-4598-9546-6369D15EF2A8}" type="pres">
      <dgm:prSet presAssocID="{D9AD700A-E46D-447A-988C-22A478AD4E0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1E30566-F7F0-457D-9D5D-82BA08A9F596}" srcId="{1B29FD15-1D24-4FE6-A960-728E83E39471}" destId="{D9AD700A-E46D-447A-988C-22A478AD4E03}" srcOrd="1" destOrd="0" parTransId="{EECF58D0-6E73-48F2-B9F3-DAF746B91ECD}" sibTransId="{E741482C-95D8-4174-813C-5C4DE042FDE8}"/>
    <dgm:cxn modelId="{C6FBAAE8-B7E7-4F35-8CF4-CD2C276F0BFE}" srcId="{1B29FD15-1D24-4FE6-A960-728E83E39471}" destId="{85E4333C-F899-4496-898F-030D978AA913}" srcOrd="0" destOrd="0" parTransId="{1E3B7730-9822-4503-A3F6-E4C27AB5F849}" sibTransId="{AFA72799-F7AB-4E6D-AF9C-B1F84030C315}"/>
    <dgm:cxn modelId="{3AD9ECF8-9CA8-4DDF-BEFE-956B85AB65CF}" type="presOf" srcId="{1B29FD15-1D24-4FE6-A960-728E83E39471}" destId="{CAF8B2AF-686C-462D-8375-3A9B0D2C2FBE}" srcOrd="0" destOrd="0" presId="urn:microsoft.com/office/officeart/2005/8/layout/vList2"/>
    <dgm:cxn modelId="{498ACE24-75CB-4A0B-8514-67072551238F}" type="presOf" srcId="{D9AD700A-E46D-447A-988C-22A478AD4E03}" destId="{2BE5A8C3-FE6F-4598-9546-6369D15EF2A8}" srcOrd="0" destOrd="0" presId="urn:microsoft.com/office/officeart/2005/8/layout/vList2"/>
    <dgm:cxn modelId="{0E0A6D36-3BBC-4296-9F73-A6BC29E204BE}" type="presOf" srcId="{85E4333C-F899-4496-898F-030D978AA913}" destId="{57D7DE3E-EF36-4F53-B8DB-80B1CBDC2079}" srcOrd="0" destOrd="0" presId="urn:microsoft.com/office/officeart/2005/8/layout/vList2"/>
    <dgm:cxn modelId="{2CEFE29D-E0C1-4A0E-8E87-D728B75D87AB}" type="presParOf" srcId="{CAF8B2AF-686C-462D-8375-3A9B0D2C2FBE}" destId="{57D7DE3E-EF36-4F53-B8DB-80B1CBDC2079}" srcOrd="0" destOrd="0" presId="urn:microsoft.com/office/officeart/2005/8/layout/vList2"/>
    <dgm:cxn modelId="{ECBCCC23-4C21-4330-9F1B-2ADCD0BC4B5A}" type="presParOf" srcId="{CAF8B2AF-686C-462D-8375-3A9B0D2C2FBE}" destId="{FB8242BF-C39A-4094-8A37-E50B901A6A01}" srcOrd="1" destOrd="0" presId="urn:microsoft.com/office/officeart/2005/8/layout/vList2"/>
    <dgm:cxn modelId="{22A13270-7FAE-42A3-82FA-EE3F06E72B13}" type="presParOf" srcId="{CAF8B2AF-686C-462D-8375-3A9B0D2C2FBE}" destId="{2BE5A8C3-FE6F-4598-9546-6369D15EF2A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D64656B-6A06-4CCB-BCAE-F7A4CD5AE165}" type="doc">
      <dgm:prSet loTypeId="urn:microsoft.com/office/officeart/2005/8/layout/vList2" loCatId="list" qsTypeId="urn:microsoft.com/office/officeart/2005/8/quickstyle/simple3" qsCatId="simple" csTypeId="urn:microsoft.com/office/officeart/2005/8/colors/colorful5" csCatId="colorful"/>
      <dgm:spPr/>
      <dgm:t>
        <a:bodyPr/>
        <a:lstStyle/>
        <a:p>
          <a:endParaRPr lang="ru-RU"/>
        </a:p>
      </dgm:t>
    </dgm:pt>
    <dgm:pt modelId="{46A5E98E-5299-4FB7-BC1A-E78FF4CB9DF9}">
      <dgm:prSet custT="1"/>
      <dgm:spPr/>
      <dgm:t>
        <a:bodyPr/>
        <a:lstStyle/>
        <a:p>
          <a:pPr rtl="0"/>
          <a:r>
            <a:rPr lang="ru-RU" sz="1800" b="0" dirty="0" smtClean="0"/>
            <a:t>«В целях повышения эффективности расходования бюджетных средств на финансирование отраслей экономики и социальной сферы необходимо стимулировать дальнейший переход к формированию бюджетов программно-целевыми методами.»</a:t>
          </a:r>
          <a:endParaRPr lang="ru-RU" sz="1800" b="0" dirty="0"/>
        </a:p>
      </dgm:t>
    </dgm:pt>
    <dgm:pt modelId="{2D58CB74-8CD1-41C4-AD2F-45C2FCB8DADB}" type="parTrans" cxnId="{0A06CA69-ADDE-4FA7-ACA7-DC0269A8A4AA}">
      <dgm:prSet/>
      <dgm:spPr/>
      <dgm:t>
        <a:bodyPr/>
        <a:lstStyle/>
        <a:p>
          <a:endParaRPr lang="ru-RU"/>
        </a:p>
      </dgm:t>
    </dgm:pt>
    <dgm:pt modelId="{292AE5D7-677F-48CA-BEDB-87CBB16DBDEE}" type="sibTrans" cxnId="{0A06CA69-ADDE-4FA7-ACA7-DC0269A8A4AA}">
      <dgm:prSet/>
      <dgm:spPr/>
      <dgm:t>
        <a:bodyPr/>
        <a:lstStyle/>
        <a:p>
          <a:endParaRPr lang="ru-RU"/>
        </a:p>
      </dgm:t>
    </dgm:pt>
    <dgm:pt modelId="{8CF29D3C-C6EE-4047-B015-8E3882DB327D}" type="pres">
      <dgm:prSet presAssocID="{6D64656B-6A06-4CCB-BCAE-F7A4CD5AE16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D03BF02-53DA-4EC5-A182-8764C2141D16}" type="pres">
      <dgm:prSet presAssocID="{46A5E98E-5299-4FB7-BC1A-E78FF4CB9DF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C7DD9B0-5D64-4E4C-8F9A-993D3BC50432}" type="presOf" srcId="{46A5E98E-5299-4FB7-BC1A-E78FF4CB9DF9}" destId="{2D03BF02-53DA-4EC5-A182-8764C2141D16}" srcOrd="0" destOrd="0" presId="urn:microsoft.com/office/officeart/2005/8/layout/vList2"/>
    <dgm:cxn modelId="{0A06CA69-ADDE-4FA7-ACA7-DC0269A8A4AA}" srcId="{6D64656B-6A06-4CCB-BCAE-F7A4CD5AE165}" destId="{46A5E98E-5299-4FB7-BC1A-E78FF4CB9DF9}" srcOrd="0" destOrd="0" parTransId="{2D58CB74-8CD1-41C4-AD2F-45C2FCB8DADB}" sibTransId="{292AE5D7-677F-48CA-BEDB-87CBB16DBDEE}"/>
    <dgm:cxn modelId="{25273355-7E4E-4904-9FBD-4F2A4F7E5323}" type="presOf" srcId="{6D64656B-6A06-4CCB-BCAE-F7A4CD5AE165}" destId="{8CF29D3C-C6EE-4047-B015-8E3882DB327D}" srcOrd="0" destOrd="0" presId="urn:microsoft.com/office/officeart/2005/8/layout/vList2"/>
    <dgm:cxn modelId="{59549E45-7833-45B0-A61E-E4519FCEFC7D}" type="presParOf" srcId="{8CF29D3C-C6EE-4047-B015-8E3882DB327D}" destId="{2D03BF02-53DA-4EC5-A182-8764C2141D1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EAE2AC6-2A31-4660-85BA-9F7D8A6D1C7D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4C3DD918-0D60-4F33-9C56-BF1A6A1A3EE6}">
      <dgm:prSet custT="1"/>
      <dgm:spPr/>
      <dgm:t>
        <a:bodyPr/>
        <a:lstStyle/>
        <a:p>
          <a:pPr rtl="0"/>
          <a:r>
            <a:rPr lang="ru-RU" sz="1800" dirty="0" smtClean="0"/>
            <a:t>Основными направлениями бюджетной и налоговой политики в Мурманской области на 2014 год и на плановый период 2015 и 2016 годов</a:t>
          </a:r>
          <a:endParaRPr lang="ru-RU" sz="1800" dirty="0"/>
        </a:p>
      </dgm:t>
    </dgm:pt>
    <dgm:pt modelId="{69B04F1B-BAD5-491E-8661-C8709F09ED30}" type="parTrans" cxnId="{6CB47CC3-D5E1-4AE4-ADB6-381F0FC8B68C}">
      <dgm:prSet/>
      <dgm:spPr/>
      <dgm:t>
        <a:bodyPr/>
        <a:lstStyle/>
        <a:p>
          <a:endParaRPr lang="ru-RU"/>
        </a:p>
      </dgm:t>
    </dgm:pt>
    <dgm:pt modelId="{B50D4354-C60E-440E-97D6-2D5BF7A1C419}" type="sibTrans" cxnId="{6CB47CC3-D5E1-4AE4-ADB6-381F0FC8B68C}">
      <dgm:prSet/>
      <dgm:spPr/>
      <dgm:t>
        <a:bodyPr/>
        <a:lstStyle/>
        <a:p>
          <a:endParaRPr lang="ru-RU"/>
        </a:p>
      </dgm:t>
    </dgm:pt>
    <dgm:pt modelId="{709480C1-55CE-43AD-9CA6-3A2299C30E66}" type="pres">
      <dgm:prSet presAssocID="{4EAE2AC6-2A31-4660-85BA-9F7D8A6D1C7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8299BC8-B4D5-4AEB-9D93-BCB9CDD2BC7B}" type="pres">
      <dgm:prSet presAssocID="{4C3DD918-0D60-4F33-9C56-BF1A6A1A3EE6}" presName="parentText" presStyleLbl="node1" presStyleIdx="0" presStyleCnt="1" custLinFactNeighborX="2521" custLinFactNeighborY="-534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CB47CC3-D5E1-4AE4-ADB6-381F0FC8B68C}" srcId="{4EAE2AC6-2A31-4660-85BA-9F7D8A6D1C7D}" destId="{4C3DD918-0D60-4F33-9C56-BF1A6A1A3EE6}" srcOrd="0" destOrd="0" parTransId="{69B04F1B-BAD5-491E-8661-C8709F09ED30}" sibTransId="{B50D4354-C60E-440E-97D6-2D5BF7A1C419}"/>
    <dgm:cxn modelId="{1BAEF054-9A17-435C-A59B-3D89DC96C11C}" type="presOf" srcId="{4EAE2AC6-2A31-4660-85BA-9F7D8A6D1C7D}" destId="{709480C1-55CE-43AD-9CA6-3A2299C30E66}" srcOrd="0" destOrd="0" presId="urn:microsoft.com/office/officeart/2005/8/layout/vList2"/>
    <dgm:cxn modelId="{48CEF1CB-D6C1-4F9D-B5B1-FA6441C4F5BA}" type="presOf" srcId="{4C3DD918-0D60-4F33-9C56-BF1A6A1A3EE6}" destId="{A8299BC8-B4D5-4AEB-9D93-BCB9CDD2BC7B}" srcOrd="0" destOrd="0" presId="urn:microsoft.com/office/officeart/2005/8/layout/vList2"/>
    <dgm:cxn modelId="{6FD608E5-C006-4681-B612-0E0DAE1F6F33}" type="presParOf" srcId="{709480C1-55CE-43AD-9CA6-3A2299C30E66}" destId="{A8299BC8-B4D5-4AEB-9D93-BCB9CDD2BC7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9F7F5BC-C671-4FCC-8C27-FB6554D9427B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CE478993-732B-4A47-9EEE-8709688C2E76}">
      <dgm:prSet custT="1"/>
      <dgm:spPr/>
      <dgm:t>
        <a:bodyPr/>
        <a:lstStyle/>
        <a:p>
          <a:pPr rtl="0"/>
          <a:r>
            <a:rPr lang="ru-RU" sz="1800" dirty="0" smtClean="0"/>
            <a:t>Мероприятиями по внедрению программно-целевых принципов повышения эффективности бюджетных расходов с последующим переходом к формированию и утверждению программного бюджета Терского района</a:t>
          </a:r>
          <a:endParaRPr lang="ru-RU" sz="1800" dirty="0"/>
        </a:p>
      </dgm:t>
    </dgm:pt>
    <dgm:pt modelId="{AF62F65A-4147-403A-B2DD-91721A5BF739}" type="parTrans" cxnId="{5D02089D-FDA6-4DBD-8E20-DDEFBD7B6B6B}">
      <dgm:prSet/>
      <dgm:spPr/>
      <dgm:t>
        <a:bodyPr/>
        <a:lstStyle/>
        <a:p>
          <a:endParaRPr lang="ru-RU"/>
        </a:p>
      </dgm:t>
    </dgm:pt>
    <dgm:pt modelId="{25B8E6C5-BDC2-43E9-B97A-B73CFEFCA461}" type="sibTrans" cxnId="{5D02089D-FDA6-4DBD-8E20-DDEFBD7B6B6B}">
      <dgm:prSet/>
      <dgm:spPr/>
      <dgm:t>
        <a:bodyPr/>
        <a:lstStyle/>
        <a:p>
          <a:endParaRPr lang="ru-RU"/>
        </a:p>
      </dgm:t>
    </dgm:pt>
    <dgm:pt modelId="{F9090B57-8A51-44A5-8F57-C57ADA849FA8}" type="pres">
      <dgm:prSet presAssocID="{19F7F5BC-C671-4FCC-8C27-FB6554D9427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ECE609F-0227-43DA-9BC0-59C52C341FA9}" type="pres">
      <dgm:prSet presAssocID="{CE478993-732B-4A47-9EEE-8709688C2E7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7EA845E-1228-4895-9400-257241E37169}" type="presOf" srcId="{19F7F5BC-C671-4FCC-8C27-FB6554D9427B}" destId="{F9090B57-8A51-44A5-8F57-C57ADA849FA8}" srcOrd="0" destOrd="0" presId="urn:microsoft.com/office/officeart/2005/8/layout/vList2"/>
    <dgm:cxn modelId="{5BD99654-BF9F-48ED-A199-AC9E37FCDCD3}" type="presOf" srcId="{CE478993-732B-4A47-9EEE-8709688C2E76}" destId="{2ECE609F-0227-43DA-9BC0-59C52C341FA9}" srcOrd="0" destOrd="0" presId="urn:microsoft.com/office/officeart/2005/8/layout/vList2"/>
    <dgm:cxn modelId="{5D02089D-FDA6-4DBD-8E20-DDEFBD7B6B6B}" srcId="{19F7F5BC-C671-4FCC-8C27-FB6554D9427B}" destId="{CE478993-732B-4A47-9EEE-8709688C2E76}" srcOrd="0" destOrd="0" parTransId="{AF62F65A-4147-403A-B2DD-91721A5BF739}" sibTransId="{25B8E6C5-BDC2-43E9-B97A-B73CFEFCA461}"/>
    <dgm:cxn modelId="{AF36D4E8-CA73-4768-818A-9B6071E7F07C}" type="presParOf" srcId="{F9090B57-8A51-44A5-8F57-C57ADA849FA8}" destId="{2ECE609F-0227-43DA-9BC0-59C52C341FA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2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8241AF3-CC85-4F15-A85F-AC080FBD3905}" type="doc">
      <dgm:prSet loTypeId="urn:microsoft.com/office/officeart/2005/8/layout/chevron2" loCatId="list" qsTypeId="urn:microsoft.com/office/officeart/2005/8/quickstyle/3d7" qsCatId="3D" csTypeId="urn:microsoft.com/office/officeart/2005/8/colors/colorful2" csCatId="colorful" phldr="1"/>
      <dgm:spPr>
        <a:scene3d>
          <a:camera prst="perspectiveLeft" fov="2400000" zoom="91000">
            <a:rot lat="0" lon="1200000" rev="0"/>
          </a:camera>
          <a:lightRig rig="threePt" dir="t">
            <a:rot lat="0" lon="0" rev="20640000"/>
          </a:lightRig>
        </a:scene3d>
      </dgm:spPr>
      <dgm:t>
        <a:bodyPr/>
        <a:lstStyle/>
        <a:p>
          <a:endParaRPr lang="ru-RU"/>
        </a:p>
      </dgm:t>
    </dgm:pt>
    <dgm:pt modelId="{89D8C197-266D-4806-BB47-8F65522EDB4E}">
      <dgm:prSet phldrT="[Текст]"/>
      <dgm:spPr>
        <a:sp3d extrusionH="50600" prstMaterial="metal">
          <a:bevelT w="101600" h="80600" prst="relaxedInset"/>
          <a:bevelB w="80600" h="80600" prst="relaxedInset"/>
        </a:sp3d>
      </dgm:spPr>
      <dgm:t>
        <a:bodyPr/>
        <a:lstStyle/>
        <a:p>
          <a:endParaRPr lang="ru-RU" dirty="0"/>
        </a:p>
      </dgm:t>
    </dgm:pt>
    <dgm:pt modelId="{10148EDA-F5A3-482E-BBF2-B450A7941575}" type="parTrans" cxnId="{0AA3EB42-903E-49E1-A893-F3C9FF48736A}">
      <dgm:prSet/>
      <dgm:spPr/>
      <dgm:t>
        <a:bodyPr/>
        <a:lstStyle/>
        <a:p>
          <a:endParaRPr lang="ru-RU"/>
        </a:p>
      </dgm:t>
    </dgm:pt>
    <dgm:pt modelId="{1BC7C652-210D-4C25-AD44-6444B471F520}" type="sibTrans" cxnId="{0AA3EB42-903E-49E1-A893-F3C9FF48736A}">
      <dgm:prSet/>
      <dgm:spPr/>
      <dgm:t>
        <a:bodyPr/>
        <a:lstStyle/>
        <a:p>
          <a:endParaRPr lang="ru-RU"/>
        </a:p>
      </dgm:t>
    </dgm:pt>
    <dgm:pt modelId="{09D1E851-B9E2-43E7-91D7-814525EDF372}">
      <dgm:prSet phldrT="[Текст]"/>
      <dgm:spPr/>
      <dgm:t>
        <a:bodyPr/>
        <a:lstStyle/>
        <a:p>
          <a:r>
            <a:rPr lang="ru-RU" b="1" dirty="0" smtClean="0"/>
            <a:t>разницу между полученными и погашенными муниципальным образованием Терский  район  бюджетными кредитами, предоставленными  другими  бюджетами  бюджетной  системы Российской Федерации   в сумме 38 000 тыс.рублей; </a:t>
          </a:r>
          <a:endParaRPr lang="ru-RU" dirty="0"/>
        </a:p>
      </dgm:t>
    </dgm:pt>
    <dgm:pt modelId="{1CAD83D3-F853-49D2-8609-042C459A6135}" type="parTrans" cxnId="{51F01DF3-B77D-4238-B207-8E7ED0C31B1E}">
      <dgm:prSet/>
      <dgm:spPr/>
      <dgm:t>
        <a:bodyPr/>
        <a:lstStyle/>
        <a:p>
          <a:endParaRPr lang="ru-RU"/>
        </a:p>
      </dgm:t>
    </dgm:pt>
    <dgm:pt modelId="{5C639266-CFC2-4513-914E-88F03714C798}" type="sibTrans" cxnId="{51F01DF3-B77D-4238-B207-8E7ED0C31B1E}">
      <dgm:prSet/>
      <dgm:spPr/>
      <dgm:t>
        <a:bodyPr/>
        <a:lstStyle/>
        <a:p>
          <a:endParaRPr lang="ru-RU"/>
        </a:p>
      </dgm:t>
    </dgm:pt>
    <dgm:pt modelId="{D3DC7C7D-A2B0-4242-AE7D-C527A9BB383C}">
      <dgm:prSet phldrT="[Текст]"/>
      <dgm:spPr/>
      <dgm:t>
        <a:bodyPr/>
        <a:lstStyle/>
        <a:p>
          <a:endParaRPr lang="ru-RU" dirty="0"/>
        </a:p>
      </dgm:t>
    </dgm:pt>
    <dgm:pt modelId="{5D71063C-A2E8-44F8-A704-7994A6669FBD}" type="parTrans" cxnId="{EF2C55C9-77FD-4DCC-941C-898B47EAE91F}">
      <dgm:prSet/>
      <dgm:spPr/>
      <dgm:t>
        <a:bodyPr/>
        <a:lstStyle/>
        <a:p>
          <a:endParaRPr lang="ru-RU"/>
        </a:p>
      </dgm:t>
    </dgm:pt>
    <dgm:pt modelId="{4997123B-A3AD-4D52-A6F7-9EBD89FA3951}" type="sibTrans" cxnId="{EF2C55C9-77FD-4DCC-941C-898B47EAE91F}">
      <dgm:prSet/>
      <dgm:spPr/>
      <dgm:t>
        <a:bodyPr/>
        <a:lstStyle/>
        <a:p>
          <a:endParaRPr lang="ru-RU"/>
        </a:p>
      </dgm:t>
    </dgm:pt>
    <dgm:pt modelId="{80007D2D-98A5-4CBC-B47C-6722CDD061AE}">
      <dgm:prSet phldrT="[Текст]"/>
      <dgm:spPr/>
      <dgm:t>
        <a:bodyPr/>
        <a:lstStyle/>
        <a:p>
          <a:r>
            <a:rPr lang="ru-RU" b="1" dirty="0" smtClean="0"/>
            <a:t>изменение  остатков  средств  на  едином  счете  бюджета  63,2  тыс. рублей;</a:t>
          </a:r>
          <a:endParaRPr lang="ru-RU" dirty="0"/>
        </a:p>
      </dgm:t>
    </dgm:pt>
    <dgm:pt modelId="{5EC6AAE1-10B1-451B-99FB-3939139ACA4E}" type="parTrans" cxnId="{9E068FEF-D5A7-492D-BEE2-4A2E88566455}">
      <dgm:prSet/>
      <dgm:spPr/>
      <dgm:t>
        <a:bodyPr/>
        <a:lstStyle/>
        <a:p>
          <a:endParaRPr lang="ru-RU"/>
        </a:p>
      </dgm:t>
    </dgm:pt>
    <dgm:pt modelId="{E94B9FC2-889B-46CE-A631-DA5DB1DC76B0}" type="sibTrans" cxnId="{9E068FEF-D5A7-492D-BEE2-4A2E88566455}">
      <dgm:prSet/>
      <dgm:spPr/>
      <dgm:t>
        <a:bodyPr/>
        <a:lstStyle/>
        <a:p>
          <a:endParaRPr lang="ru-RU"/>
        </a:p>
      </dgm:t>
    </dgm:pt>
    <dgm:pt modelId="{38EE156A-730D-437A-A028-BCFB1D8003B8}">
      <dgm:prSet phldrT="[Текст]"/>
      <dgm:spPr/>
      <dgm:t>
        <a:bodyPr/>
        <a:lstStyle/>
        <a:p>
          <a:endParaRPr lang="ru-RU" dirty="0"/>
        </a:p>
      </dgm:t>
    </dgm:pt>
    <dgm:pt modelId="{8F4765A4-15D8-4562-88E0-76A1BEA25540}" type="parTrans" cxnId="{18AE0A82-AA0E-4A03-B2D0-86DC84EDE3F7}">
      <dgm:prSet/>
      <dgm:spPr/>
      <dgm:t>
        <a:bodyPr/>
        <a:lstStyle/>
        <a:p>
          <a:endParaRPr lang="ru-RU"/>
        </a:p>
      </dgm:t>
    </dgm:pt>
    <dgm:pt modelId="{91275E6D-D37D-4A64-9AEB-C5CE2A5D8DD7}" type="sibTrans" cxnId="{18AE0A82-AA0E-4A03-B2D0-86DC84EDE3F7}">
      <dgm:prSet/>
      <dgm:spPr/>
      <dgm:t>
        <a:bodyPr/>
        <a:lstStyle/>
        <a:p>
          <a:endParaRPr lang="ru-RU"/>
        </a:p>
      </dgm:t>
    </dgm:pt>
    <dgm:pt modelId="{A588425C-3DBD-4BBB-89DB-36C52887E1A3}">
      <dgm:prSet phldrT="[Текст]"/>
      <dgm:spPr/>
      <dgm:t>
        <a:bodyPr/>
        <a:lstStyle/>
        <a:p>
          <a:r>
            <a:rPr lang="ru-RU" b="1" dirty="0" smtClean="0"/>
            <a:t>исполнение муниципальных гарантий 215,0 тыс. руб.</a:t>
          </a:r>
          <a:endParaRPr lang="ru-RU" dirty="0"/>
        </a:p>
      </dgm:t>
    </dgm:pt>
    <dgm:pt modelId="{CA9B97B6-287B-4DAE-9A31-3FFABD7408D8}" type="parTrans" cxnId="{B0DF795D-E69E-43AB-B582-499E5D791D47}">
      <dgm:prSet/>
      <dgm:spPr/>
      <dgm:t>
        <a:bodyPr/>
        <a:lstStyle/>
        <a:p>
          <a:endParaRPr lang="ru-RU"/>
        </a:p>
      </dgm:t>
    </dgm:pt>
    <dgm:pt modelId="{AA712EA8-C623-46AA-A6BD-0A2EADDEE717}" type="sibTrans" cxnId="{B0DF795D-E69E-43AB-B582-499E5D791D47}">
      <dgm:prSet/>
      <dgm:spPr/>
      <dgm:t>
        <a:bodyPr/>
        <a:lstStyle/>
        <a:p>
          <a:endParaRPr lang="ru-RU"/>
        </a:p>
      </dgm:t>
    </dgm:pt>
    <dgm:pt modelId="{95BE4EB5-840B-4B74-85AF-CDDCD9BB852E}">
      <dgm:prSet phldrT="[Текст]"/>
      <dgm:spPr/>
      <dgm:t>
        <a:bodyPr/>
        <a:lstStyle/>
        <a:p>
          <a:endParaRPr lang="ru-RU" dirty="0"/>
        </a:p>
      </dgm:t>
    </dgm:pt>
    <dgm:pt modelId="{80C663FD-10B3-41F1-A39C-D6A9A6E69CCA}" type="parTrans" cxnId="{70C9EC08-1F4E-4B68-B44F-8B7FB618A31E}">
      <dgm:prSet/>
      <dgm:spPr/>
      <dgm:t>
        <a:bodyPr/>
        <a:lstStyle/>
        <a:p>
          <a:endParaRPr lang="ru-RU"/>
        </a:p>
      </dgm:t>
    </dgm:pt>
    <dgm:pt modelId="{05D08D0D-95A4-4241-AA03-2C87E0FA9184}" type="sibTrans" cxnId="{70C9EC08-1F4E-4B68-B44F-8B7FB618A31E}">
      <dgm:prSet/>
      <dgm:spPr/>
      <dgm:t>
        <a:bodyPr/>
        <a:lstStyle/>
        <a:p>
          <a:endParaRPr lang="ru-RU"/>
        </a:p>
      </dgm:t>
    </dgm:pt>
    <dgm:pt modelId="{495246D7-FC19-4BB5-BFD2-07BB26E9F2CA}">
      <dgm:prSet/>
      <dgm:spPr/>
      <dgm:t>
        <a:bodyPr/>
        <a:lstStyle/>
        <a:p>
          <a:r>
            <a:rPr lang="ru-RU" b="1" dirty="0" smtClean="0"/>
            <a:t>возврат  бюджетных  кредитов  809,0  тыс.рублей  (МУТП  «Заполярье»). </a:t>
          </a:r>
          <a:endParaRPr lang="ru-RU" dirty="0"/>
        </a:p>
      </dgm:t>
    </dgm:pt>
    <dgm:pt modelId="{A21F202E-1D20-448C-9094-3BF5529A90B4}" type="parTrans" cxnId="{752DBD8B-504D-43EB-AC3B-DF2A0A569EEA}">
      <dgm:prSet/>
      <dgm:spPr/>
      <dgm:t>
        <a:bodyPr/>
        <a:lstStyle/>
        <a:p>
          <a:endParaRPr lang="ru-RU"/>
        </a:p>
      </dgm:t>
    </dgm:pt>
    <dgm:pt modelId="{4384EA6E-7123-476F-B24B-EB1EDDEA05FF}" type="sibTrans" cxnId="{752DBD8B-504D-43EB-AC3B-DF2A0A569EEA}">
      <dgm:prSet/>
      <dgm:spPr/>
      <dgm:t>
        <a:bodyPr/>
        <a:lstStyle/>
        <a:p>
          <a:endParaRPr lang="ru-RU"/>
        </a:p>
      </dgm:t>
    </dgm:pt>
    <dgm:pt modelId="{9786D622-3E6A-4666-93F1-9B83C49A522A}" type="pres">
      <dgm:prSet presAssocID="{28241AF3-CC85-4F15-A85F-AC080FBD390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9018153-9F31-4EEB-BB13-9E9043BDD116}" type="pres">
      <dgm:prSet presAssocID="{89D8C197-266D-4806-BB47-8F65522EDB4E}" presName="composite" presStyleCnt="0"/>
      <dgm:spPr/>
    </dgm:pt>
    <dgm:pt modelId="{08F57635-FFB0-4E3B-B0C8-143881DDA4EA}" type="pres">
      <dgm:prSet presAssocID="{89D8C197-266D-4806-BB47-8F65522EDB4E}" presName="parentText" presStyleLbl="alignNode1" presStyleIdx="0" presStyleCnt="4" custLinFactNeighborX="-50000" custLinFactNeighborY="-12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EF7B24-EF0F-46B6-AE2D-1C2BF060F8AC}" type="pres">
      <dgm:prSet presAssocID="{89D8C197-266D-4806-BB47-8F65522EDB4E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0CCAD6-43E6-482E-8237-4BDAAAF80213}" type="pres">
      <dgm:prSet presAssocID="{1BC7C652-210D-4C25-AD44-6444B471F520}" presName="sp" presStyleCnt="0"/>
      <dgm:spPr/>
    </dgm:pt>
    <dgm:pt modelId="{19F6D55A-1C76-4DAA-BDF5-D5A6DBE0EB39}" type="pres">
      <dgm:prSet presAssocID="{D3DC7C7D-A2B0-4242-AE7D-C527A9BB383C}" presName="composite" presStyleCnt="0"/>
      <dgm:spPr/>
    </dgm:pt>
    <dgm:pt modelId="{4543E4F6-913A-41E1-BA88-8B9331FE92BE}" type="pres">
      <dgm:prSet presAssocID="{D3DC7C7D-A2B0-4242-AE7D-C527A9BB383C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2CB927-9AB7-4FF6-9D7C-4722E7267512}" type="pres">
      <dgm:prSet presAssocID="{D3DC7C7D-A2B0-4242-AE7D-C527A9BB383C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494AF0-C320-49F2-85AE-45A9F3A2B81A}" type="pres">
      <dgm:prSet presAssocID="{4997123B-A3AD-4D52-A6F7-9EBD89FA3951}" presName="sp" presStyleCnt="0"/>
      <dgm:spPr/>
    </dgm:pt>
    <dgm:pt modelId="{8A3992C0-67CA-47FE-A399-48BB155E3115}" type="pres">
      <dgm:prSet presAssocID="{38EE156A-730D-437A-A028-BCFB1D8003B8}" presName="composite" presStyleCnt="0"/>
      <dgm:spPr/>
    </dgm:pt>
    <dgm:pt modelId="{19DE5752-4C33-4E1D-A83E-6EBD133F53F1}" type="pres">
      <dgm:prSet presAssocID="{38EE156A-730D-437A-A028-BCFB1D8003B8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5CA330-1379-4DA4-8975-C884DDB23A83}" type="pres">
      <dgm:prSet presAssocID="{38EE156A-730D-437A-A028-BCFB1D8003B8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D8CF0F-788E-4349-8E65-0C37E97E1A8A}" type="pres">
      <dgm:prSet presAssocID="{91275E6D-D37D-4A64-9AEB-C5CE2A5D8DD7}" presName="sp" presStyleCnt="0"/>
      <dgm:spPr/>
    </dgm:pt>
    <dgm:pt modelId="{CD0B8B46-771E-48E7-8AFE-FAFBF5BA1A97}" type="pres">
      <dgm:prSet presAssocID="{95BE4EB5-840B-4B74-85AF-CDDCD9BB852E}" presName="composite" presStyleCnt="0"/>
      <dgm:spPr/>
    </dgm:pt>
    <dgm:pt modelId="{9F2244A9-FF0D-4ED4-AA9A-9AFE86EA3A5E}" type="pres">
      <dgm:prSet presAssocID="{95BE4EB5-840B-4B74-85AF-CDDCD9BB852E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F29936-E65B-4DED-9115-8B9DF5482779}" type="pres">
      <dgm:prSet presAssocID="{95BE4EB5-840B-4B74-85AF-CDDCD9BB852E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157753A-B30F-46AB-B4BF-E0F51E6E1E1E}" type="presOf" srcId="{80007D2D-98A5-4CBC-B47C-6722CDD061AE}" destId="{AB2CB927-9AB7-4FF6-9D7C-4722E7267512}" srcOrd="0" destOrd="0" presId="urn:microsoft.com/office/officeart/2005/8/layout/chevron2"/>
    <dgm:cxn modelId="{943808EA-F231-49FB-85B9-47846F9BF184}" type="presOf" srcId="{495246D7-FC19-4BB5-BFD2-07BB26E9F2CA}" destId="{EDF29936-E65B-4DED-9115-8B9DF5482779}" srcOrd="0" destOrd="0" presId="urn:microsoft.com/office/officeart/2005/8/layout/chevron2"/>
    <dgm:cxn modelId="{9E068FEF-D5A7-492D-BEE2-4A2E88566455}" srcId="{D3DC7C7D-A2B0-4242-AE7D-C527A9BB383C}" destId="{80007D2D-98A5-4CBC-B47C-6722CDD061AE}" srcOrd="0" destOrd="0" parTransId="{5EC6AAE1-10B1-451B-99FB-3939139ACA4E}" sibTransId="{E94B9FC2-889B-46CE-A631-DA5DB1DC76B0}"/>
    <dgm:cxn modelId="{2E692FE7-BE0A-4DA8-8257-7C7F3EBB848A}" type="presOf" srcId="{28241AF3-CC85-4F15-A85F-AC080FBD3905}" destId="{9786D622-3E6A-4666-93F1-9B83C49A522A}" srcOrd="0" destOrd="0" presId="urn:microsoft.com/office/officeart/2005/8/layout/chevron2"/>
    <dgm:cxn modelId="{94DD77DB-EDB9-4C99-B55B-17A5FCC466A7}" type="presOf" srcId="{89D8C197-266D-4806-BB47-8F65522EDB4E}" destId="{08F57635-FFB0-4E3B-B0C8-143881DDA4EA}" srcOrd="0" destOrd="0" presId="urn:microsoft.com/office/officeart/2005/8/layout/chevron2"/>
    <dgm:cxn modelId="{EF2C55C9-77FD-4DCC-941C-898B47EAE91F}" srcId="{28241AF3-CC85-4F15-A85F-AC080FBD3905}" destId="{D3DC7C7D-A2B0-4242-AE7D-C527A9BB383C}" srcOrd="1" destOrd="0" parTransId="{5D71063C-A2E8-44F8-A704-7994A6669FBD}" sibTransId="{4997123B-A3AD-4D52-A6F7-9EBD89FA3951}"/>
    <dgm:cxn modelId="{4278C35C-F9E1-430C-B190-7E039203990E}" type="presOf" srcId="{09D1E851-B9E2-43E7-91D7-814525EDF372}" destId="{40EF7B24-EF0F-46B6-AE2D-1C2BF060F8AC}" srcOrd="0" destOrd="0" presId="urn:microsoft.com/office/officeart/2005/8/layout/chevron2"/>
    <dgm:cxn modelId="{18AE0A82-AA0E-4A03-B2D0-86DC84EDE3F7}" srcId="{28241AF3-CC85-4F15-A85F-AC080FBD3905}" destId="{38EE156A-730D-437A-A028-BCFB1D8003B8}" srcOrd="2" destOrd="0" parTransId="{8F4765A4-15D8-4562-88E0-76A1BEA25540}" sibTransId="{91275E6D-D37D-4A64-9AEB-C5CE2A5D8DD7}"/>
    <dgm:cxn modelId="{B0DF795D-E69E-43AB-B582-499E5D791D47}" srcId="{38EE156A-730D-437A-A028-BCFB1D8003B8}" destId="{A588425C-3DBD-4BBB-89DB-36C52887E1A3}" srcOrd="0" destOrd="0" parTransId="{CA9B97B6-287B-4DAE-9A31-3FFABD7408D8}" sibTransId="{AA712EA8-C623-46AA-A6BD-0A2EADDEE717}"/>
    <dgm:cxn modelId="{0AA3EB42-903E-49E1-A893-F3C9FF48736A}" srcId="{28241AF3-CC85-4F15-A85F-AC080FBD3905}" destId="{89D8C197-266D-4806-BB47-8F65522EDB4E}" srcOrd="0" destOrd="0" parTransId="{10148EDA-F5A3-482E-BBF2-B450A7941575}" sibTransId="{1BC7C652-210D-4C25-AD44-6444B471F520}"/>
    <dgm:cxn modelId="{38E3999B-E1A6-4A8C-AFD5-3B3F5D5DA110}" type="presOf" srcId="{95BE4EB5-840B-4B74-85AF-CDDCD9BB852E}" destId="{9F2244A9-FF0D-4ED4-AA9A-9AFE86EA3A5E}" srcOrd="0" destOrd="0" presId="urn:microsoft.com/office/officeart/2005/8/layout/chevron2"/>
    <dgm:cxn modelId="{70C9EC08-1F4E-4B68-B44F-8B7FB618A31E}" srcId="{28241AF3-CC85-4F15-A85F-AC080FBD3905}" destId="{95BE4EB5-840B-4B74-85AF-CDDCD9BB852E}" srcOrd="3" destOrd="0" parTransId="{80C663FD-10B3-41F1-A39C-D6A9A6E69CCA}" sibTransId="{05D08D0D-95A4-4241-AA03-2C87E0FA9184}"/>
    <dgm:cxn modelId="{5F3502F2-4308-487A-B583-7B9DE8F1D71A}" type="presOf" srcId="{D3DC7C7D-A2B0-4242-AE7D-C527A9BB383C}" destId="{4543E4F6-913A-41E1-BA88-8B9331FE92BE}" srcOrd="0" destOrd="0" presId="urn:microsoft.com/office/officeart/2005/8/layout/chevron2"/>
    <dgm:cxn modelId="{78296FF0-86E5-49FD-A345-EEE11EE8798D}" type="presOf" srcId="{38EE156A-730D-437A-A028-BCFB1D8003B8}" destId="{19DE5752-4C33-4E1D-A83E-6EBD133F53F1}" srcOrd="0" destOrd="0" presId="urn:microsoft.com/office/officeart/2005/8/layout/chevron2"/>
    <dgm:cxn modelId="{999904A2-3F98-4CB6-8DE4-919C97CF7EA0}" type="presOf" srcId="{A588425C-3DBD-4BBB-89DB-36C52887E1A3}" destId="{D15CA330-1379-4DA4-8975-C884DDB23A83}" srcOrd="0" destOrd="0" presId="urn:microsoft.com/office/officeart/2005/8/layout/chevron2"/>
    <dgm:cxn modelId="{752DBD8B-504D-43EB-AC3B-DF2A0A569EEA}" srcId="{95BE4EB5-840B-4B74-85AF-CDDCD9BB852E}" destId="{495246D7-FC19-4BB5-BFD2-07BB26E9F2CA}" srcOrd="0" destOrd="0" parTransId="{A21F202E-1D20-448C-9094-3BF5529A90B4}" sibTransId="{4384EA6E-7123-476F-B24B-EB1EDDEA05FF}"/>
    <dgm:cxn modelId="{51F01DF3-B77D-4238-B207-8E7ED0C31B1E}" srcId="{89D8C197-266D-4806-BB47-8F65522EDB4E}" destId="{09D1E851-B9E2-43E7-91D7-814525EDF372}" srcOrd="0" destOrd="0" parTransId="{1CAD83D3-F853-49D2-8609-042C459A6135}" sibTransId="{5C639266-CFC2-4513-914E-88F03714C798}"/>
    <dgm:cxn modelId="{57E8F732-BED6-4771-B454-4AE40FE031D2}" type="presParOf" srcId="{9786D622-3E6A-4666-93F1-9B83C49A522A}" destId="{E9018153-9F31-4EEB-BB13-9E9043BDD116}" srcOrd="0" destOrd="0" presId="urn:microsoft.com/office/officeart/2005/8/layout/chevron2"/>
    <dgm:cxn modelId="{70C88516-4226-4BF7-9970-585ACD3C1ADD}" type="presParOf" srcId="{E9018153-9F31-4EEB-BB13-9E9043BDD116}" destId="{08F57635-FFB0-4E3B-B0C8-143881DDA4EA}" srcOrd="0" destOrd="0" presId="urn:microsoft.com/office/officeart/2005/8/layout/chevron2"/>
    <dgm:cxn modelId="{131BCF5B-CFA5-4D25-B70E-A3752414D223}" type="presParOf" srcId="{E9018153-9F31-4EEB-BB13-9E9043BDD116}" destId="{40EF7B24-EF0F-46B6-AE2D-1C2BF060F8AC}" srcOrd="1" destOrd="0" presId="urn:microsoft.com/office/officeart/2005/8/layout/chevron2"/>
    <dgm:cxn modelId="{4C9B5178-96E7-4C29-97B7-61A52137243A}" type="presParOf" srcId="{9786D622-3E6A-4666-93F1-9B83C49A522A}" destId="{AF0CCAD6-43E6-482E-8237-4BDAAAF80213}" srcOrd="1" destOrd="0" presId="urn:microsoft.com/office/officeart/2005/8/layout/chevron2"/>
    <dgm:cxn modelId="{4320513D-81CF-4FFB-A29C-153A66C80154}" type="presParOf" srcId="{9786D622-3E6A-4666-93F1-9B83C49A522A}" destId="{19F6D55A-1C76-4DAA-BDF5-D5A6DBE0EB39}" srcOrd="2" destOrd="0" presId="urn:microsoft.com/office/officeart/2005/8/layout/chevron2"/>
    <dgm:cxn modelId="{FE0794D2-C277-4CCE-A228-6A8B6295F0B4}" type="presParOf" srcId="{19F6D55A-1C76-4DAA-BDF5-D5A6DBE0EB39}" destId="{4543E4F6-913A-41E1-BA88-8B9331FE92BE}" srcOrd="0" destOrd="0" presId="urn:microsoft.com/office/officeart/2005/8/layout/chevron2"/>
    <dgm:cxn modelId="{BAFE1880-4758-47D5-B4E7-85F7099647B5}" type="presParOf" srcId="{19F6D55A-1C76-4DAA-BDF5-D5A6DBE0EB39}" destId="{AB2CB927-9AB7-4FF6-9D7C-4722E7267512}" srcOrd="1" destOrd="0" presId="urn:microsoft.com/office/officeart/2005/8/layout/chevron2"/>
    <dgm:cxn modelId="{2C107CFB-B485-4B58-B6C8-C6C907D26959}" type="presParOf" srcId="{9786D622-3E6A-4666-93F1-9B83C49A522A}" destId="{74494AF0-C320-49F2-85AE-45A9F3A2B81A}" srcOrd="3" destOrd="0" presId="urn:microsoft.com/office/officeart/2005/8/layout/chevron2"/>
    <dgm:cxn modelId="{11273952-B48D-4732-B791-DDA6BA091E70}" type="presParOf" srcId="{9786D622-3E6A-4666-93F1-9B83C49A522A}" destId="{8A3992C0-67CA-47FE-A399-48BB155E3115}" srcOrd="4" destOrd="0" presId="urn:microsoft.com/office/officeart/2005/8/layout/chevron2"/>
    <dgm:cxn modelId="{4F1D3CBC-CFE8-4F72-A63A-71FD0882DE71}" type="presParOf" srcId="{8A3992C0-67CA-47FE-A399-48BB155E3115}" destId="{19DE5752-4C33-4E1D-A83E-6EBD133F53F1}" srcOrd="0" destOrd="0" presId="urn:microsoft.com/office/officeart/2005/8/layout/chevron2"/>
    <dgm:cxn modelId="{9076FBF9-4570-4C8E-A65F-B6DD0F13C573}" type="presParOf" srcId="{8A3992C0-67CA-47FE-A399-48BB155E3115}" destId="{D15CA330-1379-4DA4-8975-C884DDB23A83}" srcOrd="1" destOrd="0" presId="urn:microsoft.com/office/officeart/2005/8/layout/chevron2"/>
    <dgm:cxn modelId="{51B742B3-41A7-4D2E-A576-2FAB71D6904F}" type="presParOf" srcId="{9786D622-3E6A-4666-93F1-9B83C49A522A}" destId="{29D8CF0F-788E-4349-8E65-0C37E97E1A8A}" srcOrd="5" destOrd="0" presId="urn:microsoft.com/office/officeart/2005/8/layout/chevron2"/>
    <dgm:cxn modelId="{FE900D1A-833A-4D9D-BABB-3631141ED3CD}" type="presParOf" srcId="{9786D622-3E6A-4666-93F1-9B83C49A522A}" destId="{CD0B8B46-771E-48E7-8AFE-FAFBF5BA1A97}" srcOrd="6" destOrd="0" presId="urn:microsoft.com/office/officeart/2005/8/layout/chevron2"/>
    <dgm:cxn modelId="{77B5E75C-FA32-4045-9175-E0BA2585E221}" type="presParOf" srcId="{CD0B8B46-771E-48E7-8AFE-FAFBF5BA1A97}" destId="{9F2244A9-FF0D-4ED4-AA9A-9AFE86EA3A5E}" srcOrd="0" destOrd="0" presId="urn:microsoft.com/office/officeart/2005/8/layout/chevron2"/>
    <dgm:cxn modelId="{5648FBBF-E913-4417-A28F-6D73A83FB2F2}" type="presParOf" srcId="{CD0B8B46-771E-48E7-8AFE-FAFBF5BA1A97}" destId="{EDF29936-E65B-4DED-9115-8B9DF548277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BDA957C-C5CD-446A-A979-ED0122755F91}">
      <dsp:nvSpPr>
        <dsp:cNvPr id="0" name=""/>
        <dsp:cNvSpPr/>
      </dsp:nvSpPr>
      <dsp:spPr>
        <a:xfrm rot="5400000">
          <a:off x="-183113" y="184760"/>
          <a:ext cx="1220759" cy="854531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 smtClean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/>
        </a:p>
      </dsp:txBody>
      <dsp:txXfrm rot="5400000">
        <a:off x="-183113" y="184760"/>
        <a:ext cx="1220759" cy="854531"/>
      </dsp:txXfrm>
    </dsp:sp>
    <dsp:sp modelId="{903C1365-0076-458D-BBD1-33F5255C9E5E}">
      <dsp:nvSpPr>
        <dsp:cNvPr id="0" name=""/>
        <dsp:cNvSpPr/>
      </dsp:nvSpPr>
      <dsp:spPr>
        <a:xfrm rot="5400000">
          <a:off x="4888286" y="-3984999"/>
          <a:ext cx="793493" cy="886100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50600">
          <a:bevelT w="101600" h="80600"/>
          <a:bevelB w="80600" h="806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индексация расходов на формирование фондов оплаты труда работников муниципальных учреждений на 4,0 % к предшествующим годам соответственно; </a:t>
          </a:r>
          <a:endParaRPr lang="ru-RU" sz="1600" kern="1200" dirty="0"/>
        </a:p>
      </dsp:txBody>
      <dsp:txXfrm rot="5400000">
        <a:off x="4888286" y="-3984999"/>
        <a:ext cx="793493" cy="8861004"/>
      </dsp:txXfrm>
    </dsp:sp>
    <dsp:sp modelId="{1DB18271-5FDE-41DE-BD28-40F91770DE3B}">
      <dsp:nvSpPr>
        <dsp:cNvPr id="0" name=""/>
        <dsp:cNvSpPr/>
      </dsp:nvSpPr>
      <dsp:spPr>
        <a:xfrm rot="5400000">
          <a:off x="-183113" y="1289647"/>
          <a:ext cx="1220759" cy="854531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 smtClean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/>
        </a:p>
      </dsp:txBody>
      <dsp:txXfrm rot="5400000">
        <a:off x="-183113" y="1289647"/>
        <a:ext cx="1220759" cy="854531"/>
      </dsp:txXfrm>
    </dsp:sp>
    <dsp:sp modelId="{861769E2-DBDA-46F2-A4A9-87E9C92FDBFD}">
      <dsp:nvSpPr>
        <dsp:cNvPr id="0" name=""/>
        <dsp:cNvSpPr/>
      </dsp:nvSpPr>
      <dsp:spPr>
        <a:xfrm rot="5400000">
          <a:off x="4888286" y="-2927221"/>
          <a:ext cx="793493" cy="886100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50600">
          <a:bevelT w="101600" h="80600"/>
          <a:bevelB w="80600" h="806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установление  начислений  на  выплаты  по  оплате  труда  в  2014, 2015 и 2016  годах  в размере 30,2 %;</a:t>
          </a:r>
          <a:endParaRPr lang="ru-RU" sz="1600" kern="1200" dirty="0"/>
        </a:p>
      </dsp:txBody>
      <dsp:txXfrm rot="5400000">
        <a:off x="4888286" y="-2927221"/>
        <a:ext cx="793493" cy="8861004"/>
      </dsp:txXfrm>
    </dsp:sp>
    <dsp:sp modelId="{CD130775-C9D7-4861-8DB0-04897692F13D}">
      <dsp:nvSpPr>
        <dsp:cNvPr id="0" name=""/>
        <dsp:cNvSpPr/>
      </dsp:nvSpPr>
      <dsp:spPr>
        <a:xfrm rot="5400000">
          <a:off x="-183113" y="2394535"/>
          <a:ext cx="1220759" cy="854531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 smtClean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/>
        </a:p>
      </dsp:txBody>
      <dsp:txXfrm rot="5400000">
        <a:off x="-183113" y="2394535"/>
        <a:ext cx="1220759" cy="854531"/>
      </dsp:txXfrm>
    </dsp:sp>
    <dsp:sp modelId="{1DF360DB-6883-44DE-AA2B-6F4DB13B728D}">
      <dsp:nvSpPr>
        <dsp:cNvPr id="0" name=""/>
        <dsp:cNvSpPr/>
      </dsp:nvSpPr>
      <dsp:spPr>
        <a:xfrm rot="5400000">
          <a:off x="4888286" y="-1822334"/>
          <a:ext cx="793493" cy="886100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50600">
          <a:bevelT w="101600" h="80600"/>
          <a:bevelB w="80600" h="806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индексация расходов на оплату коммунальных услуг на  10,0 %  в 2014 году, на 10,5 % в 2015 году, на 8,2 % в 2016 году. </a:t>
          </a:r>
          <a:endParaRPr lang="ru-RU" sz="1600" kern="1200" dirty="0"/>
        </a:p>
      </dsp:txBody>
      <dsp:txXfrm rot="5400000">
        <a:off x="4888286" y="-1822334"/>
        <a:ext cx="793493" cy="8861004"/>
      </dsp:txXfrm>
    </dsp:sp>
    <dsp:sp modelId="{54BDE14A-F329-460B-A8AF-9E5297555230}">
      <dsp:nvSpPr>
        <dsp:cNvPr id="0" name=""/>
        <dsp:cNvSpPr/>
      </dsp:nvSpPr>
      <dsp:spPr>
        <a:xfrm rot="5400000">
          <a:off x="-183113" y="3499422"/>
          <a:ext cx="1220759" cy="854531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 smtClean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/>
        </a:p>
      </dsp:txBody>
      <dsp:txXfrm rot="5400000">
        <a:off x="-183113" y="3499422"/>
        <a:ext cx="1220759" cy="854531"/>
      </dsp:txXfrm>
    </dsp:sp>
    <dsp:sp modelId="{B6B7E97A-D276-4C3D-AAE9-FB64B510EEA2}">
      <dsp:nvSpPr>
        <dsp:cNvPr id="0" name=""/>
        <dsp:cNvSpPr/>
      </dsp:nvSpPr>
      <dsp:spPr>
        <a:xfrm rot="5400000">
          <a:off x="4888286" y="-613808"/>
          <a:ext cx="793493" cy="886100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50600">
          <a:bevelT w="101600" h="80600"/>
          <a:bevelB w="80600" h="806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Сокращения на 5 процентов расходов на закупку товаров, работ и услуг для муниципальных нужд</a:t>
          </a:r>
          <a:endParaRPr lang="ru-RU" sz="1600" b="1" kern="1200" dirty="0"/>
        </a:p>
      </dsp:txBody>
      <dsp:txXfrm rot="5400000">
        <a:off x="4888286" y="-613808"/>
        <a:ext cx="793493" cy="8861004"/>
      </dsp:txXfrm>
    </dsp:sp>
    <dsp:sp modelId="{D64BC681-5112-4A8B-985D-D3E1D5000BB2}">
      <dsp:nvSpPr>
        <dsp:cNvPr id="0" name=""/>
        <dsp:cNvSpPr/>
      </dsp:nvSpPr>
      <dsp:spPr>
        <a:xfrm rot="5400000">
          <a:off x="-183113" y="4604309"/>
          <a:ext cx="1220759" cy="854531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 smtClean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/>
        </a:p>
      </dsp:txBody>
      <dsp:txXfrm rot="5400000">
        <a:off x="-183113" y="4604309"/>
        <a:ext cx="1220759" cy="854531"/>
      </dsp:txXfrm>
    </dsp:sp>
    <dsp:sp modelId="{A9ECBBCF-97CC-4B95-9418-51B515AED80E}">
      <dsp:nvSpPr>
        <dsp:cNvPr id="0" name=""/>
        <dsp:cNvSpPr/>
      </dsp:nvSpPr>
      <dsp:spPr>
        <a:xfrm rot="5400000">
          <a:off x="4888286" y="387440"/>
          <a:ext cx="793493" cy="886100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50600">
          <a:bevelT w="101600" h="80600"/>
          <a:bevelB w="80600" h="806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Сокращение объема бюджетных ассигнований на предоставление субсидий бюджетным и автономным учреждениям на 2 процента ежегодно. Данное сокращение не должно привести к снижению качества и (или) объемов закупаемых товаров, работ и услуг.</a:t>
          </a:r>
          <a:endParaRPr lang="ru-RU" sz="1600" b="1" kern="1200" dirty="0"/>
        </a:p>
      </dsp:txBody>
      <dsp:txXfrm rot="5400000">
        <a:off x="4888286" y="387440"/>
        <a:ext cx="793493" cy="886100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0.72009</cdr:x>
      <cdr:y>0.46067</cdr:y>
    </cdr:from>
    <cdr:to>
      <cdr:x>0.93679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038475" y="15716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0.83958</cdr:x>
      <cdr:y>0.11458</cdr:y>
    </cdr:from>
    <cdr:to>
      <cdr:x>1</cdr:x>
      <cdr:y>0.51389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38574" y="314325"/>
          <a:ext cx="733425" cy="10953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тыс.руб.</a:t>
          </a: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0.86459</cdr:x>
      <cdr:y>0.00947</cdr:y>
    </cdr:from>
    <cdr:to>
      <cdr:x>1</cdr:x>
      <cdr:y>0.08839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115196" y="42851"/>
          <a:ext cx="1114404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тыс.руб.</a:t>
          </a: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0.87793</cdr:x>
      <cdr:y>0.09348</cdr:y>
    </cdr:from>
    <cdr:to>
      <cdr:x>1</cdr:x>
      <cdr:y>0.19263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500990" y="471477"/>
          <a:ext cx="1042966" cy="5000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тыс.руб.</a:t>
          </a:r>
          <a:endParaRPr lang="ru-RU" sz="14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0.87912</cdr:x>
      <cdr:y>0.07663</cdr:y>
    </cdr:from>
    <cdr:to>
      <cdr:x>1</cdr:x>
      <cdr:y>0.16923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908283" y="355829"/>
          <a:ext cx="949897" cy="4299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</a:t>
          </a:r>
          <a:r>
            <a:rPr lang="ru-RU" sz="1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ыс. руб.</a:t>
          </a:r>
          <a:endParaRPr lang="ru-RU" sz="14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0.87009</cdr:x>
      <cdr:y>0.14373</cdr:y>
    </cdr:from>
    <cdr:to>
      <cdr:x>1</cdr:x>
      <cdr:y>0.22324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848226" y="447676"/>
          <a:ext cx="723898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тыс. руб.</a:t>
          </a:r>
        </a:p>
      </cdr:txBody>
    </cdr:sp>
  </cdr:relSizeAnchor>
  <cdr:relSizeAnchor xmlns:cdr="http://schemas.openxmlformats.org/drawingml/2006/chartDrawing">
    <cdr:from>
      <cdr:x>0.28298</cdr:x>
      <cdr:y>0.22018</cdr:y>
    </cdr:from>
    <cdr:to>
      <cdr:x>0.83932</cdr:x>
      <cdr:y>0.37666</cdr:y>
    </cdr:to>
    <cdr:sp macro="" textlink="">
      <cdr:nvSpPr>
        <cdr:cNvPr id="9" name="Полилиния 8"/>
        <cdr:cNvSpPr/>
      </cdr:nvSpPr>
      <cdr:spPr>
        <a:xfrm xmlns:a="http://schemas.openxmlformats.org/drawingml/2006/main">
          <a:off x="2328850" y="996527"/>
          <a:ext cx="4578418" cy="708222"/>
        </a:xfrm>
        <a:custGeom xmlns:a="http://schemas.openxmlformats.org/drawingml/2006/main">
          <a:avLst/>
          <a:gdLst>
            <a:gd name="connsiteX0" fmla="*/ 0 w 2981325"/>
            <a:gd name="connsiteY0" fmla="*/ 19050 h 487363"/>
            <a:gd name="connsiteX1" fmla="*/ 428625 w 2981325"/>
            <a:gd name="connsiteY1" fmla="*/ 66675 h 487363"/>
            <a:gd name="connsiteX2" fmla="*/ 828675 w 2981325"/>
            <a:gd name="connsiteY2" fmla="*/ 419100 h 487363"/>
            <a:gd name="connsiteX3" fmla="*/ 1190625 w 2981325"/>
            <a:gd name="connsiteY3" fmla="*/ 476250 h 487363"/>
            <a:gd name="connsiteX4" fmla="*/ 1666875 w 2981325"/>
            <a:gd name="connsiteY4" fmla="*/ 409575 h 487363"/>
            <a:gd name="connsiteX5" fmla="*/ 1990725 w 2981325"/>
            <a:gd name="connsiteY5" fmla="*/ 400050 h 487363"/>
            <a:gd name="connsiteX6" fmla="*/ 2981325 w 2981325"/>
            <a:gd name="connsiteY6" fmla="*/ 342900 h 487363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</a:cxnLst>
          <a:rect l="l" t="t" r="r" b="b"/>
          <a:pathLst>
            <a:path w="2981325" h="487363">
              <a:moveTo>
                <a:pt x="0" y="19050"/>
              </a:moveTo>
              <a:cubicBezTo>
                <a:pt x="145256" y="9525"/>
                <a:pt x="290512" y="0"/>
                <a:pt x="428625" y="66675"/>
              </a:cubicBezTo>
              <a:cubicBezTo>
                <a:pt x="566738" y="133350"/>
                <a:pt x="701675" y="350838"/>
                <a:pt x="828675" y="419100"/>
              </a:cubicBezTo>
              <a:cubicBezTo>
                <a:pt x="955675" y="487363"/>
                <a:pt x="1050925" y="477838"/>
                <a:pt x="1190625" y="476250"/>
              </a:cubicBezTo>
              <a:cubicBezTo>
                <a:pt x="1330325" y="474663"/>
                <a:pt x="1533525" y="422275"/>
                <a:pt x="1666875" y="409575"/>
              </a:cubicBezTo>
              <a:cubicBezTo>
                <a:pt x="1800225" y="396875"/>
                <a:pt x="1990725" y="400050"/>
                <a:pt x="1990725" y="400050"/>
              </a:cubicBezTo>
              <a:cubicBezTo>
                <a:pt x="2209800" y="388938"/>
                <a:pt x="2809875" y="379412"/>
                <a:pt x="2981325" y="342900"/>
              </a:cubicBezTo>
            </a:path>
          </a:pathLst>
        </a:custGeom>
        <a:ln xmlns:a="http://schemas.openxmlformats.org/drawingml/2006/main" w="19050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</cdr:x>
      <cdr:y>0.12153</cdr:y>
    </cdr:from>
    <cdr:to>
      <cdr:x>1</cdr:x>
      <cdr:y>0.26736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57600" y="333375"/>
          <a:ext cx="914400" cy="400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тыс. руб.</a:t>
          </a:r>
        </a:p>
      </cdr:txBody>
    </cdr:sp>
  </cdr:relSizeAnchor>
  <cdr:relSizeAnchor xmlns:cdr="http://schemas.openxmlformats.org/drawingml/2006/chartDrawing">
    <cdr:from>
      <cdr:x>0.31875</cdr:x>
      <cdr:y>0.17245</cdr:y>
    </cdr:from>
    <cdr:to>
      <cdr:x>0.84792</cdr:x>
      <cdr:y>0.46528</cdr:y>
    </cdr:to>
    <cdr:sp macro="" textlink="">
      <cdr:nvSpPr>
        <cdr:cNvPr id="3" name="Полилиния 2"/>
        <cdr:cNvSpPr/>
      </cdr:nvSpPr>
      <cdr:spPr>
        <a:xfrm xmlns:a="http://schemas.openxmlformats.org/drawingml/2006/main">
          <a:off x="1457325" y="473075"/>
          <a:ext cx="2419350" cy="803275"/>
        </a:xfrm>
        <a:custGeom xmlns:a="http://schemas.openxmlformats.org/drawingml/2006/main">
          <a:avLst/>
          <a:gdLst>
            <a:gd name="connsiteX0" fmla="*/ 0 w 2419350"/>
            <a:gd name="connsiteY0" fmla="*/ 736600 h 803275"/>
            <a:gd name="connsiteX1" fmla="*/ 314325 w 2419350"/>
            <a:gd name="connsiteY1" fmla="*/ 698500 h 803275"/>
            <a:gd name="connsiteX2" fmla="*/ 561975 w 2419350"/>
            <a:gd name="connsiteY2" fmla="*/ 107950 h 803275"/>
            <a:gd name="connsiteX3" fmla="*/ 1066800 w 2419350"/>
            <a:gd name="connsiteY3" fmla="*/ 50800 h 803275"/>
            <a:gd name="connsiteX4" fmla="*/ 1362075 w 2419350"/>
            <a:gd name="connsiteY4" fmla="*/ 222250 h 803275"/>
            <a:gd name="connsiteX5" fmla="*/ 1657350 w 2419350"/>
            <a:gd name="connsiteY5" fmla="*/ 298450 h 803275"/>
            <a:gd name="connsiteX6" fmla="*/ 2419350 w 2419350"/>
            <a:gd name="connsiteY6" fmla="*/ 88900 h 803275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</a:cxnLst>
          <a:rect l="l" t="t" r="r" b="b"/>
          <a:pathLst>
            <a:path w="2419350" h="803275">
              <a:moveTo>
                <a:pt x="0" y="736600"/>
              </a:moveTo>
              <a:cubicBezTo>
                <a:pt x="110331" y="769937"/>
                <a:pt x="220663" y="803275"/>
                <a:pt x="314325" y="698500"/>
              </a:cubicBezTo>
              <a:cubicBezTo>
                <a:pt x="407988" y="593725"/>
                <a:pt x="436563" y="215900"/>
                <a:pt x="561975" y="107950"/>
              </a:cubicBezTo>
              <a:cubicBezTo>
                <a:pt x="687387" y="0"/>
                <a:pt x="933450" y="31750"/>
                <a:pt x="1066800" y="50800"/>
              </a:cubicBezTo>
              <a:cubicBezTo>
                <a:pt x="1200150" y="69850"/>
                <a:pt x="1263650" y="180975"/>
                <a:pt x="1362075" y="222250"/>
              </a:cubicBezTo>
              <a:cubicBezTo>
                <a:pt x="1460500" y="263525"/>
                <a:pt x="1481138" y="320675"/>
                <a:pt x="1657350" y="298450"/>
              </a:cubicBezTo>
              <a:cubicBezTo>
                <a:pt x="1833562" y="276225"/>
                <a:pt x="2295525" y="115887"/>
                <a:pt x="2419350" y="88900"/>
              </a:cubicBezTo>
            </a:path>
          </a:pathLst>
        </a:custGeom>
        <a:ln xmlns:a="http://schemas.openxmlformats.org/drawingml/2006/main" w="19050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0.8</cdr:x>
      <cdr:y>0.10764</cdr:y>
    </cdr:from>
    <cdr:to>
      <cdr:x>1</cdr:x>
      <cdr:y>0.28125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57600" y="295276"/>
          <a:ext cx="914400" cy="4762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>
              <a:solidFill>
                <a:schemeClr val="bg1"/>
              </a:solidFill>
            </a:rPr>
            <a:t>тыс. руб.</a:t>
          </a:r>
        </a:p>
      </cdr:txBody>
    </cdr:sp>
  </cdr:relSizeAnchor>
  <cdr:relSizeAnchor xmlns:cdr="http://schemas.openxmlformats.org/drawingml/2006/chartDrawing">
    <cdr:from>
      <cdr:x>0.30208</cdr:x>
      <cdr:y>0.19502</cdr:y>
    </cdr:from>
    <cdr:to>
      <cdr:x>0.83125</cdr:x>
      <cdr:y>0.33333</cdr:y>
    </cdr:to>
    <cdr:sp macro="" textlink="">
      <cdr:nvSpPr>
        <cdr:cNvPr id="3" name="Полилиния 2"/>
        <cdr:cNvSpPr/>
      </cdr:nvSpPr>
      <cdr:spPr>
        <a:xfrm xmlns:a="http://schemas.openxmlformats.org/drawingml/2006/main">
          <a:off x="1381125" y="534988"/>
          <a:ext cx="2419350" cy="379412"/>
        </a:xfrm>
        <a:custGeom xmlns:a="http://schemas.openxmlformats.org/drawingml/2006/main">
          <a:avLst/>
          <a:gdLst>
            <a:gd name="connsiteX0" fmla="*/ 0 w 2419350"/>
            <a:gd name="connsiteY0" fmla="*/ 46037 h 379412"/>
            <a:gd name="connsiteX1" fmla="*/ 361950 w 2419350"/>
            <a:gd name="connsiteY1" fmla="*/ 46037 h 379412"/>
            <a:gd name="connsiteX2" fmla="*/ 981075 w 2419350"/>
            <a:gd name="connsiteY2" fmla="*/ 322262 h 379412"/>
            <a:gd name="connsiteX3" fmla="*/ 2419350 w 2419350"/>
            <a:gd name="connsiteY3" fmla="*/ 379412 h 379412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</a:cxnLst>
          <a:rect l="l" t="t" r="r" b="b"/>
          <a:pathLst>
            <a:path w="2419350" h="379412">
              <a:moveTo>
                <a:pt x="0" y="46037"/>
              </a:moveTo>
              <a:cubicBezTo>
                <a:pt x="99219" y="23018"/>
                <a:pt x="198438" y="0"/>
                <a:pt x="361950" y="46037"/>
              </a:cubicBezTo>
              <a:cubicBezTo>
                <a:pt x="525462" y="92074"/>
                <a:pt x="638175" y="266700"/>
                <a:pt x="981075" y="322262"/>
              </a:cubicBezTo>
              <a:cubicBezTo>
                <a:pt x="1323975" y="377824"/>
                <a:pt x="2181225" y="373062"/>
                <a:pt x="2419350" y="379412"/>
              </a:cubicBezTo>
            </a:path>
          </a:pathLst>
        </a:custGeom>
        <a:ln xmlns:a="http://schemas.openxmlformats.org/drawingml/2006/main" w="19050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0.81431</cdr:x>
      <cdr:y>0.12153</cdr:y>
    </cdr:from>
    <cdr:to>
      <cdr:x>1</cdr:x>
      <cdr:y>0.26736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010025" y="333376"/>
          <a:ext cx="914400" cy="400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chemeClr val="bg1"/>
              </a:solidFill>
            </a:rPr>
            <a:t>тыс. </a:t>
          </a:r>
          <a:r>
            <a:rPr lang="ru-RU" sz="1100" dirty="0" smtClean="0">
              <a:solidFill>
                <a:schemeClr val="bg1"/>
              </a:solidFill>
            </a:rPr>
            <a:t>руб.</a:t>
          </a:r>
          <a:endParaRPr lang="ru-RU" sz="11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0.34857</cdr:x>
      <cdr:y>0.21123</cdr:y>
    </cdr:from>
    <cdr:to>
      <cdr:x>0.84952</cdr:x>
      <cdr:y>0.34259</cdr:y>
    </cdr:to>
    <cdr:sp macro="" textlink="">
      <cdr:nvSpPr>
        <cdr:cNvPr id="5" name="Полилиния 4"/>
        <cdr:cNvSpPr/>
      </cdr:nvSpPr>
      <cdr:spPr>
        <a:xfrm xmlns:a="http://schemas.openxmlformats.org/drawingml/2006/main">
          <a:off x="1743076" y="579438"/>
          <a:ext cx="2505075" cy="360362"/>
        </a:xfrm>
        <a:custGeom xmlns:a="http://schemas.openxmlformats.org/drawingml/2006/main">
          <a:avLst/>
          <a:gdLst>
            <a:gd name="connsiteX0" fmla="*/ 0 w 2505075"/>
            <a:gd name="connsiteY0" fmla="*/ 39687 h 360362"/>
            <a:gd name="connsiteX1" fmla="*/ 381000 w 2505075"/>
            <a:gd name="connsiteY1" fmla="*/ 39687 h 360362"/>
            <a:gd name="connsiteX2" fmla="*/ 990600 w 2505075"/>
            <a:gd name="connsiteY2" fmla="*/ 277812 h 360362"/>
            <a:gd name="connsiteX3" fmla="*/ 1704975 w 2505075"/>
            <a:gd name="connsiteY3" fmla="*/ 354012 h 360362"/>
            <a:gd name="connsiteX4" fmla="*/ 2505075 w 2505075"/>
            <a:gd name="connsiteY4" fmla="*/ 315912 h 360362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</a:cxnLst>
          <a:rect l="l" t="t" r="r" b="b"/>
          <a:pathLst>
            <a:path w="2505075" h="360362">
              <a:moveTo>
                <a:pt x="0" y="39687"/>
              </a:moveTo>
              <a:cubicBezTo>
                <a:pt x="107950" y="19843"/>
                <a:pt x="215900" y="0"/>
                <a:pt x="381000" y="39687"/>
              </a:cubicBezTo>
              <a:cubicBezTo>
                <a:pt x="546100" y="79374"/>
                <a:pt x="769938" y="225425"/>
                <a:pt x="990600" y="277812"/>
              </a:cubicBezTo>
              <a:cubicBezTo>
                <a:pt x="1211263" y="330200"/>
                <a:pt x="1452563" y="347662"/>
                <a:pt x="1704975" y="354012"/>
              </a:cubicBezTo>
              <a:cubicBezTo>
                <a:pt x="1957387" y="360362"/>
                <a:pt x="2231231" y="338137"/>
                <a:pt x="2505075" y="315912"/>
              </a:cubicBezTo>
            </a:path>
          </a:pathLst>
        </a:custGeom>
        <a:ln xmlns:a="http://schemas.openxmlformats.org/drawingml/2006/main" w="19050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0.85484</cdr:x>
      <cdr:y>0.08108</cdr:y>
    </cdr:from>
    <cdr:to>
      <cdr:x>0.95833</cdr:x>
      <cdr:y>0.14865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572428" y="428629"/>
          <a:ext cx="916758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тыс.руб.</a:t>
          </a:r>
        </a:p>
      </cdr:txBody>
    </cdr:sp>
  </cdr:relSizeAnchor>
  <cdr:relSizeAnchor xmlns:cdr="http://schemas.openxmlformats.org/drawingml/2006/chartDrawing">
    <cdr:from>
      <cdr:x>0.22258</cdr:x>
      <cdr:y>0.0973</cdr:y>
    </cdr:from>
    <cdr:to>
      <cdr:x>0.87204</cdr:x>
      <cdr:y>0.2973</cdr:y>
    </cdr:to>
    <cdr:sp macro="" textlink="">
      <cdr:nvSpPr>
        <cdr:cNvPr id="9" name="Полилиния 8"/>
        <cdr:cNvSpPr/>
      </cdr:nvSpPr>
      <cdr:spPr>
        <a:xfrm xmlns:a="http://schemas.openxmlformats.org/drawingml/2006/main">
          <a:off x="1971706" y="514365"/>
          <a:ext cx="5753100" cy="1057275"/>
        </a:xfrm>
        <a:custGeom xmlns:a="http://schemas.openxmlformats.org/drawingml/2006/main">
          <a:avLst/>
          <a:gdLst>
            <a:gd name="connsiteX0" fmla="*/ 0 w 5753100"/>
            <a:gd name="connsiteY0" fmla="*/ 0 h 1057275"/>
            <a:gd name="connsiteX1" fmla="*/ 762000 w 5753100"/>
            <a:gd name="connsiteY1" fmla="*/ 142875 h 1057275"/>
            <a:gd name="connsiteX2" fmla="*/ 1704975 w 5753100"/>
            <a:gd name="connsiteY2" fmla="*/ 619125 h 1057275"/>
            <a:gd name="connsiteX3" fmla="*/ 3781425 w 5753100"/>
            <a:gd name="connsiteY3" fmla="*/ 571500 h 1057275"/>
            <a:gd name="connsiteX4" fmla="*/ 5753100 w 5753100"/>
            <a:gd name="connsiteY4" fmla="*/ 1057275 h 1057275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</a:cxnLst>
          <a:rect l="l" t="t" r="r" b="b"/>
          <a:pathLst>
            <a:path w="5753100" h="1057275">
              <a:moveTo>
                <a:pt x="0" y="0"/>
              </a:moveTo>
              <a:cubicBezTo>
                <a:pt x="238919" y="19844"/>
                <a:pt x="477838" y="39688"/>
                <a:pt x="762000" y="142875"/>
              </a:cubicBezTo>
              <a:cubicBezTo>
                <a:pt x="1046162" y="246062"/>
                <a:pt x="1201738" y="547688"/>
                <a:pt x="1704975" y="619125"/>
              </a:cubicBezTo>
              <a:cubicBezTo>
                <a:pt x="2208212" y="690562"/>
                <a:pt x="3106738" y="498475"/>
                <a:pt x="3781425" y="571500"/>
              </a:cubicBezTo>
              <a:cubicBezTo>
                <a:pt x="4456112" y="644525"/>
                <a:pt x="5424488" y="979488"/>
                <a:pt x="5753100" y="1057275"/>
              </a:cubicBezTo>
            </a:path>
          </a:pathLst>
        </a:custGeom>
        <a:ln xmlns:a="http://schemas.openxmlformats.org/drawingml/2006/main" w="19050">
          <a:solidFill>
            <a:srgbClr val="C0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0.82083</cdr:x>
      <cdr:y>0.21528</cdr:y>
    </cdr:from>
    <cdr:to>
      <cdr:x>1</cdr:x>
      <cdr:y>0.53472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752850" y="590550"/>
          <a:ext cx="819150" cy="8763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тыс.руб.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0.82708</cdr:x>
      <cdr:y>0.21528</cdr:y>
    </cdr:from>
    <cdr:to>
      <cdr:x>1</cdr:x>
      <cdr:y>0.54514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781424" y="590550"/>
          <a:ext cx="790575" cy="9048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тыс. руб.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0.8125</cdr:x>
      <cdr:y>0.21528</cdr:y>
    </cdr:from>
    <cdr:to>
      <cdr:x>1</cdr:x>
      <cdr:y>0.60764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714750" y="590549"/>
          <a:ext cx="857250" cy="1076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тыс.руб.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DA1FE87B-1AE0-4DD0-872C-266C13C9D6E1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2EA9CF29-6B80-48A8-8D66-B45BF9BDB7F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A9CF29-6B80-48A8-8D66-B45BF9BDB7F5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13" Type="http://schemas.openxmlformats.org/officeDocument/2006/relationships/diagramData" Target="../diagrams/data4.xml"/><Relationship Id="rId18" Type="http://schemas.openxmlformats.org/officeDocument/2006/relationships/diagramData" Target="../diagrams/data5.xml"/><Relationship Id="rId3" Type="http://schemas.openxmlformats.org/officeDocument/2006/relationships/diagramData" Target="../diagrams/data2.xml"/><Relationship Id="rId21" Type="http://schemas.openxmlformats.org/officeDocument/2006/relationships/diagramColors" Target="../diagrams/colors5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17" Type="http://schemas.microsoft.com/office/2007/relationships/diagramDrawing" Target="../diagrams/drawing4.xml"/><Relationship Id="rId2" Type="http://schemas.openxmlformats.org/officeDocument/2006/relationships/image" Target="../media/image7.jpeg"/><Relationship Id="rId16" Type="http://schemas.openxmlformats.org/officeDocument/2006/relationships/diagramColors" Target="../diagrams/colors4.xml"/><Relationship Id="rId20" Type="http://schemas.openxmlformats.org/officeDocument/2006/relationships/diagramQuickStyle" Target="../diagrams/quickStyle5.xml"/><Relationship Id="rId1" Type="http://schemas.openxmlformats.org/officeDocument/2006/relationships/slideLayout" Target="../slideLayouts/slideLayout9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3.xml"/><Relationship Id="rId19" Type="http://schemas.openxmlformats.org/officeDocument/2006/relationships/diagramLayout" Target="../diagrams/layout5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Relationship Id="rId14" Type="http://schemas.openxmlformats.org/officeDocument/2006/relationships/diagramLayout" Target="../diagrams/layout4.xml"/><Relationship Id="rId22" Type="http://schemas.microsoft.com/office/2007/relationships/diagramDrawing" Target="../diagrams/drawing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7.xml"/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9.xml"/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1.xml"/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5.xml"/><Relationship Id="rId4" Type="http://schemas.openxmlformats.org/officeDocument/2006/relationships/chart" Target="../charts/char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643050"/>
            <a:ext cx="7772400" cy="3071834"/>
          </a:xfrm>
          <a:noFill/>
          <a:ln>
            <a:noFill/>
          </a:ln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3600" b="1" spc="150" dirty="0" smtClean="0">
                <a:ln w="11430"/>
                <a:solidFill>
                  <a:srgbClr val="FFC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Проект бюджета МО Терский район на 2014 год и на плановый период 2015 и 2016 годов</a:t>
            </a:r>
            <a:endParaRPr lang="ru-RU" sz="3600" b="1" spc="150" dirty="0">
              <a:ln w="11430"/>
              <a:solidFill>
                <a:srgbClr val="FFC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14810" y="6429396"/>
            <a:ext cx="4786346" cy="285752"/>
          </a:xfrm>
        </p:spPr>
        <p:txBody>
          <a:bodyPr>
            <a:normAutofit fontScale="92500" lnSpcReduction="1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1400" b="1" dirty="0" smtClean="0">
                <a:ln/>
                <a:solidFill>
                  <a:schemeClr val="accent3"/>
                </a:solidFill>
              </a:rPr>
              <a:t>Финансовый </a:t>
            </a:r>
            <a:r>
              <a:rPr lang="ru-RU" sz="1400" b="1" dirty="0" smtClean="0">
                <a:ln/>
                <a:solidFill>
                  <a:schemeClr val="accent3"/>
                </a:solidFill>
              </a:rPr>
              <a:t>отдел администрации Терского района</a:t>
            </a:r>
            <a:endParaRPr lang="ru-RU" sz="1400" b="1" dirty="0">
              <a:ln/>
              <a:solidFill>
                <a:schemeClr val="accent3"/>
              </a:solidFill>
            </a:endParaRPr>
          </a:p>
        </p:txBody>
      </p:sp>
      <p:pic>
        <p:nvPicPr>
          <p:cNvPr id="5" name="Рисунок 4" descr="Рисунок12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430458" cy="1714512"/>
          </a:xfrm>
          <a:prstGeom prst="rect">
            <a:avLst/>
          </a:prstGeom>
        </p:spPr>
      </p:pic>
    </p:spTree>
    <p:controls>
      <p:control spid="1026" name="SapphireHiddenControl" r:id="rId2" imgW="6095880" imgH="4067280"/>
    </p:controls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57256"/>
          </a:xfrm>
          <a:scene3d>
            <a:camera prst="orthographicFront">
              <a:rot lat="0" lon="0" rev="0"/>
            </a:camera>
            <a:lightRig rig="glow" dir="t">
              <a:rot lat="0" lon="0" rev="3600000"/>
            </a:lightRig>
          </a:scene3d>
          <a:sp3d>
            <a:bevelT/>
          </a:sp3d>
        </p:spPr>
        <p:txBody>
          <a:bodyPr>
            <a:noAutofit/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ru-RU" sz="2800" b="1" dirty="0" smtClean="0">
                <a:ln>
                  <a:prstDash val="solid"/>
                </a:ln>
                <a:solidFill>
                  <a:srgbClr val="FFC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Безвозмездные поступления из других бюджетов бюджетной системы</a:t>
            </a:r>
            <a:endParaRPr lang="ru-RU" sz="2800" b="1" dirty="0">
              <a:ln>
                <a:prstDash val="solid"/>
              </a:ln>
              <a:solidFill>
                <a:srgbClr val="FFC0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1000108"/>
          <a:ext cx="9143999" cy="5857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86050" y="4143380"/>
            <a:ext cx="6657964" cy="857256"/>
          </a:xfrm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ru-RU" b="1" dirty="0" smtClean="0">
                <a:ln>
                  <a:prstDash val="solid"/>
                </a:ln>
                <a:solidFill>
                  <a:srgbClr val="FFC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Расходы бюджета</a:t>
            </a:r>
            <a:endParaRPr lang="ru-RU" b="1" dirty="0">
              <a:ln>
                <a:prstDash val="solid"/>
              </a:ln>
              <a:solidFill>
                <a:srgbClr val="FFC0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4" name="Рисунок 3" descr="5290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786190"/>
            <a:ext cx="3238500" cy="2214578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85918" y="0"/>
            <a:ext cx="7358082" cy="156966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just"/>
            <a:r>
              <a:rPr lang="ru-RU" sz="2400" b="1" dirty="0" smtClean="0">
                <a:ln>
                  <a:prstDash val="solid"/>
                </a:ln>
                <a:solidFill>
                  <a:srgbClr val="FFC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+mj-lt"/>
              </a:rPr>
              <a:t>Формирование объема и структуры расходов местного бюджета на 2014-2016 годы осуществлялись исходя из следующих основных подходов:</a:t>
            </a:r>
            <a:endParaRPr lang="ru-RU" sz="2400" b="1" dirty="0">
              <a:ln>
                <a:prstDash val="solid"/>
              </a:ln>
              <a:solidFill>
                <a:srgbClr val="FFC0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+mj-lt"/>
            </a:endParaRPr>
          </a:p>
        </p:txBody>
      </p:sp>
      <p:pic>
        <p:nvPicPr>
          <p:cNvPr id="7" name="Рисунок 6" descr="Рисунок12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643042" cy="1714488"/>
          </a:xfrm>
          <a:prstGeom prst="rect">
            <a:avLst/>
          </a:prstGeom>
        </p:spPr>
      </p:pic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-571536" y="1357298"/>
          <a:ext cx="9715536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 descr="Рисунок1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610" b="1610"/>
          <a:stretch>
            <a:fillRect/>
          </a:stretch>
        </p:blipFill>
        <p:spPr>
          <a:xfrm>
            <a:off x="357158" y="2214554"/>
            <a:ext cx="2786082" cy="2286016"/>
          </a:xfrm>
        </p:spPr>
      </p:pic>
      <p:graphicFrame>
        <p:nvGraphicFramePr>
          <p:cNvPr id="31" name="Схема 30"/>
          <p:cNvGraphicFramePr/>
          <p:nvPr/>
        </p:nvGraphicFramePr>
        <p:xfrm>
          <a:off x="357158" y="357166"/>
          <a:ext cx="8572560" cy="15716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2" name="Схема 31"/>
          <p:cNvGraphicFramePr/>
          <p:nvPr/>
        </p:nvGraphicFramePr>
        <p:xfrm>
          <a:off x="3214678" y="2285992"/>
          <a:ext cx="5643602" cy="1857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33" name="Схема 32"/>
          <p:cNvGraphicFramePr/>
          <p:nvPr/>
        </p:nvGraphicFramePr>
        <p:xfrm>
          <a:off x="285720" y="4601116"/>
          <a:ext cx="8572560" cy="646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34" name="Схема 33"/>
          <p:cNvGraphicFramePr/>
          <p:nvPr/>
        </p:nvGraphicFramePr>
        <p:xfrm>
          <a:off x="285720" y="5357826"/>
          <a:ext cx="8643998" cy="923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ru-RU" b="1" dirty="0" smtClean="0">
                <a:ln>
                  <a:prstDash val="solid"/>
                </a:ln>
                <a:solidFill>
                  <a:srgbClr val="FFC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Расходы бюджета</a:t>
            </a:r>
            <a:endParaRPr lang="ru-RU" b="1" dirty="0">
              <a:ln>
                <a:prstDash val="solid"/>
              </a:ln>
              <a:solidFill>
                <a:srgbClr val="FFC0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357158" y="1357298"/>
          <a:ext cx="8329642" cy="47688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00066"/>
          </a:xfrm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ru-RU" sz="3200" b="1" dirty="0" smtClean="0">
                <a:ln>
                  <a:prstDash val="solid"/>
                </a:ln>
                <a:solidFill>
                  <a:srgbClr val="FFC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Структура расходов бюджета на 2014 год</a:t>
            </a:r>
            <a:endParaRPr lang="ru-RU" sz="3200" b="1" dirty="0">
              <a:ln>
                <a:prstDash val="solid"/>
              </a:ln>
              <a:solidFill>
                <a:srgbClr val="FFC0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642918"/>
          <a:ext cx="9144000" cy="6215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85860"/>
          </a:xfrm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ru-RU" sz="4000" b="1" dirty="0" smtClean="0">
                <a:ln>
                  <a:prstDash val="solid"/>
                </a:ln>
                <a:solidFill>
                  <a:srgbClr val="FFC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Динамика расходов бюджета по разделам</a:t>
            </a:r>
            <a:endParaRPr lang="ru-RU" sz="4000" b="1" dirty="0">
              <a:ln>
                <a:prstDash val="solid"/>
              </a:ln>
              <a:solidFill>
                <a:srgbClr val="FFC0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0" y="1214422"/>
          <a:ext cx="8929718" cy="5429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142844" y="285728"/>
          <a:ext cx="9001156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428596" y="142852"/>
          <a:ext cx="8429684" cy="3714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428596" y="3286124"/>
          <a:ext cx="7072362" cy="3571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ru-RU" sz="3200" b="1" dirty="0" smtClean="0">
                <a:ln>
                  <a:prstDash val="solid"/>
                </a:ln>
                <a:solidFill>
                  <a:srgbClr val="FFC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Основные характеристики бюджета</a:t>
            </a:r>
            <a:r>
              <a:rPr lang="ru-RU" sz="32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endParaRPr lang="ru-RU" sz="32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aphicFrame>
        <p:nvGraphicFramePr>
          <p:cNvPr id="17" name="Диаграмма 16"/>
          <p:cNvGraphicFramePr/>
          <p:nvPr/>
        </p:nvGraphicFramePr>
        <p:xfrm>
          <a:off x="214282" y="1142984"/>
          <a:ext cx="4786346" cy="2857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Диаграмма 17"/>
          <p:cNvGraphicFramePr/>
          <p:nvPr/>
        </p:nvGraphicFramePr>
        <p:xfrm>
          <a:off x="4500562" y="1357298"/>
          <a:ext cx="4643438" cy="2428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Диаграмма 18"/>
          <p:cNvGraphicFramePr/>
          <p:nvPr/>
        </p:nvGraphicFramePr>
        <p:xfrm>
          <a:off x="0" y="3857628"/>
          <a:ext cx="4929190" cy="2857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0" name="Диаграмма 19"/>
          <p:cNvGraphicFramePr/>
          <p:nvPr/>
        </p:nvGraphicFramePr>
        <p:xfrm>
          <a:off x="4429124" y="3857628"/>
          <a:ext cx="4714876" cy="2786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214282" y="142852"/>
          <a:ext cx="8715436" cy="3286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/>
        </p:nvGraphicFramePr>
        <p:xfrm>
          <a:off x="214282" y="3071810"/>
          <a:ext cx="7143800" cy="3619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357158" y="0"/>
          <a:ext cx="8286808" cy="4071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/>
        </p:nvGraphicFramePr>
        <p:xfrm>
          <a:off x="357158" y="3357562"/>
          <a:ext cx="7858180" cy="3500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214282" y="214290"/>
          <a:ext cx="8786874" cy="5857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/>
        </p:nvGraphicFramePr>
        <p:xfrm>
          <a:off x="142844" y="0"/>
          <a:ext cx="8858312" cy="3643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142844" y="3286124"/>
          <a:ext cx="7715304" cy="3286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357158" y="0"/>
          <a:ext cx="8501122" cy="3643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928662" y="3286124"/>
          <a:ext cx="6929486" cy="34575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357158" y="214290"/>
          <a:ext cx="8643998" cy="5429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/>
        </p:nvGraphicFramePr>
        <p:xfrm>
          <a:off x="214282" y="0"/>
          <a:ext cx="8715436" cy="3786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142844" y="3429000"/>
          <a:ext cx="7786742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/>
        </p:nvGraphicFramePr>
        <p:xfrm>
          <a:off x="142844" y="0"/>
          <a:ext cx="8858312" cy="3786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142844" y="3357562"/>
          <a:ext cx="7858180" cy="3500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142844" y="0"/>
          <a:ext cx="8858312" cy="3500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214282" y="3143248"/>
          <a:ext cx="8786874" cy="3714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/>
        </p:nvGraphicFramePr>
        <p:xfrm>
          <a:off x="0" y="0"/>
          <a:ext cx="9001156" cy="4071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214282" y="3714752"/>
          <a:ext cx="6429420" cy="3286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00132"/>
          </a:xfrm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ru-RU" b="1" dirty="0" smtClean="0">
                <a:ln>
                  <a:prstDash val="solid"/>
                </a:ln>
                <a:solidFill>
                  <a:srgbClr val="FFC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Доходы бюджета</a:t>
            </a:r>
            <a:endParaRPr lang="ru-RU" b="1" dirty="0">
              <a:ln>
                <a:prstDash val="solid"/>
              </a:ln>
              <a:solidFill>
                <a:srgbClr val="FFC0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4" name="Рисунок 3" descr="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14480" y="1285860"/>
            <a:ext cx="6215074" cy="4148601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Источники финансирования дефицита</a:t>
            </a:r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457200" y="857231"/>
            <a:ext cx="8229600" cy="928695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Для финансирования дефицита бюджета в соответствии с Бюджетным кодексом Российской в 2014 году предполагается использовать следующие источники:</a:t>
            </a:r>
            <a:endParaRPr lang="ru-RU" sz="18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5" name="Схема 14"/>
          <p:cNvGraphicFramePr/>
          <p:nvPr/>
        </p:nvGraphicFramePr>
        <p:xfrm>
          <a:off x="500034" y="1571612"/>
          <a:ext cx="8643966" cy="5286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0174"/>
            <a:ext cx="8229600" cy="3357586"/>
          </a:xfrm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ru-RU" sz="4800" b="1" dirty="0" smtClean="0">
                <a:ln>
                  <a:prstDash val="solid"/>
                </a:ln>
                <a:solidFill>
                  <a:srgbClr val="FFC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Спасибо за внимание !</a:t>
            </a:r>
            <a:endParaRPr lang="ru-RU" sz="4800" b="1" dirty="0">
              <a:ln>
                <a:prstDash val="solid"/>
              </a:ln>
              <a:solidFill>
                <a:srgbClr val="FFC0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  <a:scene3d>
            <a:camera prst="orthographicFront">
              <a:rot lat="0" lon="0" rev="0"/>
            </a:camera>
            <a:lightRig rig="glow" dir="t">
              <a:rot lat="0" lon="0" rev="3600000"/>
            </a:lightRig>
          </a:scene3d>
          <a:sp3d>
            <a:bevelT/>
          </a:sp3d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ru-RU" b="1" dirty="0" smtClean="0">
                <a:ln>
                  <a:prstDash val="solid"/>
                </a:ln>
                <a:solidFill>
                  <a:srgbClr val="FFC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Доходы бюджета</a:t>
            </a:r>
            <a:endParaRPr lang="ru-RU" b="1" dirty="0">
              <a:ln>
                <a:prstDash val="solid"/>
              </a:ln>
              <a:solidFill>
                <a:srgbClr val="FFC0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idx="1"/>
          </p:nvPr>
        </p:nvGraphicFramePr>
        <p:xfrm>
          <a:off x="0" y="785794"/>
          <a:ext cx="9144000" cy="6072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34" y="274638"/>
            <a:ext cx="8215370" cy="1143000"/>
          </a:xfrm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ru-RU" sz="3000" b="1" dirty="0" smtClean="0">
                <a:ln>
                  <a:prstDash val="solid"/>
                </a:ln>
                <a:solidFill>
                  <a:srgbClr val="FFC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Структура доходов бюджета муниципального образования Терский район в 2014 г.</a:t>
            </a:r>
            <a:endParaRPr lang="ru-RU" sz="3000" b="1" dirty="0">
              <a:ln>
                <a:prstDash val="solid"/>
              </a:ln>
              <a:solidFill>
                <a:srgbClr val="FFC0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0" y="1638300"/>
          <a:ext cx="9001155" cy="49339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ru-RU" b="1" dirty="0" smtClean="0">
                <a:ln>
                  <a:prstDash val="solid"/>
                </a:ln>
                <a:solidFill>
                  <a:srgbClr val="FFC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Динамика налоговых доходов</a:t>
            </a:r>
            <a:endParaRPr lang="ru-RU" b="1" dirty="0">
              <a:ln>
                <a:prstDash val="solid"/>
              </a:ln>
              <a:solidFill>
                <a:srgbClr val="FFC0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15436" cy="1000132"/>
          </a:xfrm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ru-RU" sz="4000" b="1" dirty="0" smtClean="0">
                <a:ln>
                  <a:prstDash val="solid"/>
                </a:ln>
                <a:solidFill>
                  <a:srgbClr val="FFC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Динамика структуры налоговых доходов</a:t>
            </a:r>
            <a:endParaRPr lang="ru-RU" sz="4000" b="1" dirty="0">
              <a:ln>
                <a:prstDash val="solid"/>
              </a:ln>
              <a:solidFill>
                <a:srgbClr val="FFC0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aphicFrame>
        <p:nvGraphicFramePr>
          <p:cNvPr id="10" name="Диаграмма 9"/>
          <p:cNvGraphicFramePr/>
          <p:nvPr/>
        </p:nvGraphicFramePr>
        <p:xfrm>
          <a:off x="4429124" y="1142984"/>
          <a:ext cx="4714876" cy="3314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Диаграмма 10"/>
          <p:cNvGraphicFramePr/>
          <p:nvPr/>
        </p:nvGraphicFramePr>
        <p:xfrm>
          <a:off x="1928794" y="4114800"/>
          <a:ext cx="571504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0" y="1071546"/>
          <a:ext cx="5000625" cy="3429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ru-RU" b="1" dirty="0" smtClean="0">
                <a:ln>
                  <a:prstDash val="solid"/>
                </a:ln>
                <a:solidFill>
                  <a:srgbClr val="FFC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Динамика неналоговых доходов</a:t>
            </a:r>
            <a:endParaRPr lang="ru-RU" b="1" dirty="0">
              <a:ln>
                <a:prstDash val="solid"/>
              </a:ln>
              <a:solidFill>
                <a:srgbClr val="FFC0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42844" y="1285860"/>
          <a:ext cx="8858312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ru-RU" b="1" dirty="0" smtClean="0">
                <a:ln>
                  <a:prstDash val="solid"/>
                </a:ln>
                <a:solidFill>
                  <a:srgbClr val="FFC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Динамика структуры неналоговых доходов</a:t>
            </a:r>
            <a:endParaRPr lang="ru-RU" b="1" dirty="0">
              <a:ln>
                <a:prstDash val="solid"/>
              </a:ln>
              <a:solidFill>
                <a:srgbClr val="FFC0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142873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4429124" y="150017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214282" y="392906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4357686" y="400050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2234</TotalTime>
  <Words>655</Words>
  <Application>Microsoft Office PowerPoint</Application>
  <PresentationFormat>Экран (4:3)</PresentationFormat>
  <Paragraphs>103</Paragraphs>
  <Slides>31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Тема Office</vt:lpstr>
      <vt:lpstr>Проект бюджета МО Терский район на 2014 год и на плановый период 2015 и 2016 годов</vt:lpstr>
      <vt:lpstr>Основные характеристики бюджета </vt:lpstr>
      <vt:lpstr>Доходы бюджета</vt:lpstr>
      <vt:lpstr>Доходы бюджета</vt:lpstr>
      <vt:lpstr>Структура доходов бюджета муниципального образования Терский район в 2014 г.</vt:lpstr>
      <vt:lpstr>Динамика налоговых доходов</vt:lpstr>
      <vt:lpstr>Динамика структуры налоговых доходов</vt:lpstr>
      <vt:lpstr>Динамика неналоговых доходов</vt:lpstr>
      <vt:lpstr>Динамика структуры неналоговых доходов</vt:lpstr>
      <vt:lpstr>Безвозмездные поступления из других бюджетов бюджетной системы</vt:lpstr>
      <vt:lpstr>Расходы бюджета</vt:lpstr>
      <vt:lpstr>Слайд 12</vt:lpstr>
      <vt:lpstr>Слайд 13</vt:lpstr>
      <vt:lpstr>Расходы бюджета</vt:lpstr>
      <vt:lpstr>Структура расходов бюджета на 2014 год</vt:lpstr>
      <vt:lpstr>Динамика расходов бюджета по разделам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Источники финансирования дефицита</vt:lpstr>
      <vt:lpstr>Спасибо за внимание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Публичные слушания по проекту бюджета МО Терский район на 2013 год и на плановый период 2014 и 2015 годов</dc:title>
  <cp:lastModifiedBy>Е.Н.Шарикова</cp:lastModifiedBy>
  <cp:revision>635</cp:revision>
  <dcterms:modified xsi:type="dcterms:W3CDTF">2013-12-12T06:40:39Z</dcterms:modified>
</cp:coreProperties>
</file>