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rawings/drawing13.xml" ContentType="application/vnd.openxmlformats-officedocument.drawingml.chartshapes+xml"/>
  <Override PartName="/ppt/charts/chart3.xml" ContentType="application/vnd.openxmlformats-officedocument.drawingml.chart+xml"/>
  <Override PartName="/ppt/drawings/drawing7.xml" ContentType="application/vnd.openxmlformats-officedocument.drawingml.chartshape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Default Extension="png" ContentType="image/png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9.xml" ContentType="application/vnd.openxmlformats-officedocument.drawingml.chart+xml"/>
  <Override PartName="/ppt/notesSlides/notesSlide3.xml" ContentType="application/vnd.openxmlformats-officedocument.presentationml.notesSlide+xml"/>
  <Override PartName="/ppt/charts/chart4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charts/chart4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drawings/drawing16.xml" ContentType="application/vnd.openxmlformats-officedocument.drawingml.chartshapes+xml"/>
  <Override PartName="/ppt/charts/chart41.xml" ContentType="application/vnd.openxmlformats-officedocument.drawingml.char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rawings/drawing14.xml" ContentType="application/vnd.openxmlformats-officedocument.drawingml.chartshapes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charts/chart48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charts/chart26.xml" ContentType="application/vnd.openxmlformats-officedocument.drawingml.chart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rawings/drawing15.xml" ContentType="application/vnd.openxmlformats-officedocument.drawingml.chartshapes+xml"/>
  <Override PartName="/ppt/charts/chart40.xml" ContentType="application/vnd.openxmlformats-officedocument.drawingml.chart+xml"/>
  <Override PartName="/ppt/drawings/drawing9.xml" ContentType="application/vnd.openxmlformats-officedocument.drawingml.chartshapes+xml"/>
  <Override PartName="/ppt/charts/chart5.xml" ContentType="application/vnd.openxmlformats-officedocument.drawingml.chart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89" r:id="rId6"/>
    <p:sldId id="260" r:id="rId7"/>
    <p:sldId id="261" r:id="rId8"/>
    <p:sldId id="262" r:id="rId9"/>
    <p:sldId id="263" r:id="rId10"/>
    <p:sldId id="264" r:id="rId11"/>
    <p:sldId id="265" r:id="rId12"/>
    <p:sldId id="293" r:id="rId13"/>
    <p:sldId id="266" r:id="rId14"/>
    <p:sldId id="290" r:id="rId15"/>
    <p:sldId id="294" r:id="rId16"/>
    <p:sldId id="295" r:id="rId17"/>
    <p:sldId id="296" r:id="rId18"/>
    <p:sldId id="297" r:id="rId19"/>
    <p:sldId id="300" r:id="rId20"/>
    <p:sldId id="298" r:id="rId21"/>
    <p:sldId id="299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279" r:id="rId35"/>
    <p:sldId id="280" r:id="rId36"/>
    <p:sldId id="281" r:id="rId37"/>
    <p:sldId id="282" r:id="rId38"/>
    <p:sldId id="283" r:id="rId39"/>
    <p:sldId id="284" r:id="rId40"/>
    <p:sldId id="285" r:id="rId41"/>
    <p:sldId id="286" r:id="rId42"/>
    <p:sldId id="287" r:id="rId43"/>
    <p:sldId id="288" r:id="rId44"/>
    <p:sldId id="291" r:id="rId45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>
        <p:scale>
          <a:sx n="100" d="100"/>
          <a:sy n="100" d="100"/>
        </p:scale>
        <p:origin x="-3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D:\&#1052;&#1086;&#1080;%20&#1076;&#1086;&#1082;&#1091;&#1084;&#1077;&#1085;&#1090;&#1099;\&#1055;&#1088;&#1077;&#1079;&#1077;&#1085;&#1090;&#1072;&#1094;&#1080;&#1080;%20&#1055;&#1056;&#1054;&#1045;&#1050;&#1058;&#1040;%20&#1041;&#1070;&#1044;&#1046;&#1045;&#1058;&#1040;\2015\&#1056;&#1072;&#1073;&#1086;&#1095;&#1080;&#1077;%20&#1090;&#1072;&#1073;&#1083;&#1080;&#1094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b="1" cap="none" spc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defRPr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Лист1!$B$2</c:f>
              <c:strCache>
                <c:ptCount val="1"/>
                <c:pt idx="0">
                  <c:v>Ожидаемое исполнение за 2014 год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</c:spPr>
          </c:dPt>
          <c:dPt>
            <c:idx val="1"/>
            <c:explosion val="8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0.21100703213985053"/>
                  <c:y val="1.6273377592506823E-2"/>
                </c:manualLayout>
              </c:layout>
              <c:showVal val="1"/>
            </c:dLbl>
            <c:dLbl>
              <c:idx val="1"/>
              <c:layout>
                <c:manualLayout>
                  <c:x val="0.15503144654088066"/>
                  <c:y val="-6.861201173382744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Лист1!$A$3:$A$4</c:f>
              <c:strCache>
                <c:ptCount val="2"/>
                <c:pt idx="0">
                  <c:v>Общий объём доходов</c:v>
                </c:pt>
                <c:pt idx="1">
                  <c:v>Общий объём расходов</c:v>
                </c:pt>
              </c:strCache>
            </c:strRef>
          </c:cat>
          <c:val>
            <c:numRef>
              <c:f>Лист1!$B$3:$B$4</c:f>
              <c:numCache>
                <c:formatCode>#,##0.00</c:formatCode>
                <c:ptCount val="2"/>
                <c:pt idx="0">
                  <c:v>524346.80000000005</c:v>
                </c:pt>
                <c:pt idx="1">
                  <c:v>640808.80000000005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16115966754155717"/>
          <c:y val="2.7777777777778428E-2"/>
        </c:manualLayout>
      </c:layout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Лист6!$G$2</c:f>
              <c:strCache>
                <c:ptCount val="1"/>
                <c:pt idx="0">
                  <c:v>налоги на совокупный доход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flood" dir="t"/>
            </a:scene3d>
            <a:sp3d>
              <a:bevelT w="152400" h="50800" prst="softRound"/>
            </a:sp3d>
          </c:spPr>
          <c:dPt>
            <c:idx val="0"/>
            <c:spPr>
              <a:solidFill>
                <a:srgbClr val="00B0F0"/>
              </a:solidFill>
              <a:scene3d>
                <a:camera prst="orthographicFront"/>
                <a:lightRig rig="flood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6 </a:t>
                    </a:r>
                    <a:r>
                      <a:rPr lang="en-US" smtClean="0"/>
                      <a:t>154,9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4 </a:t>
                    </a:r>
                    <a:r>
                      <a:rPr lang="en-US" smtClean="0"/>
                      <a:t>858,0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5 </a:t>
                    </a:r>
                    <a:r>
                      <a:rPr lang="en-US" smtClean="0"/>
                      <a:t>749,9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5 </a:t>
                    </a:r>
                    <a:r>
                      <a:rPr lang="en-US" smtClean="0"/>
                      <a:t>968,1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numRef>
              <c:f>Лист6!$H$1:$K$1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Лист6!$H$2:$K$2</c:f>
              <c:numCache>
                <c:formatCode>#,##0.00</c:formatCode>
                <c:ptCount val="4"/>
                <c:pt idx="0">
                  <c:v>6154.9</c:v>
                </c:pt>
                <c:pt idx="1">
                  <c:v>4858</c:v>
                </c:pt>
                <c:pt idx="2">
                  <c:v>5749.9</c:v>
                </c:pt>
                <c:pt idx="3">
                  <c:v>5968.1</c:v>
                </c:pt>
              </c:numCache>
            </c:numRef>
          </c:val>
        </c:ser>
        <c:gapWidth val="75"/>
        <c:shape val="box"/>
        <c:axId val="85389696"/>
        <c:axId val="85391232"/>
        <c:axId val="0"/>
      </c:bar3DChart>
      <c:catAx>
        <c:axId val="853896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5391232"/>
        <c:crosses val="autoZero"/>
        <c:auto val="1"/>
        <c:lblAlgn val="ctr"/>
        <c:lblOffset val="100"/>
      </c:catAx>
      <c:valAx>
        <c:axId val="85391232"/>
        <c:scaling>
          <c:orientation val="minMax"/>
        </c:scaling>
        <c:axPos val="l"/>
        <c:majorGridlines/>
        <c:numFmt formatCode="#,##0.00" sourceLinked="1"/>
        <c:tickLblPos val="nextTo"/>
        <c:crossAx val="85389696"/>
        <c:crosses val="autoZero"/>
        <c:crossBetween val="between"/>
      </c:valAx>
    </c:plotArea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Лист6!$M$2</c:f>
              <c:strCache>
                <c:ptCount val="1"/>
                <c:pt idx="0">
                  <c:v>прочие налоги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flood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numRef>
              <c:f>Лист6!$N$1:$Q$1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Лист6!$N$2:$Q$2</c:f>
              <c:numCache>
                <c:formatCode>General</c:formatCode>
                <c:ptCount val="4"/>
                <c:pt idx="0">
                  <c:v>570</c:v>
                </c:pt>
                <c:pt idx="1">
                  <c:v>700</c:v>
                </c:pt>
                <c:pt idx="2">
                  <c:v>700</c:v>
                </c:pt>
                <c:pt idx="3">
                  <c:v>700</c:v>
                </c:pt>
              </c:numCache>
            </c:numRef>
          </c:val>
        </c:ser>
        <c:gapWidth val="65"/>
        <c:shape val="box"/>
        <c:axId val="85624704"/>
        <c:axId val="85626240"/>
        <c:axId val="0"/>
      </c:bar3DChart>
      <c:catAx>
        <c:axId val="856247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5626240"/>
        <c:crosses val="autoZero"/>
        <c:auto val="1"/>
        <c:lblAlgn val="ctr"/>
        <c:lblOffset val="100"/>
      </c:catAx>
      <c:valAx>
        <c:axId val="85626240"/>
        <c:scaling>
          <c:orientation val="minMax"/>
        </c:scaling>
        <c:axPos val="l"/>
        <c:majorGridlines/>
        <c:numFmt formatCode="General" sourceLinked="1"/>
        <c:tickLblPos val="nextTo"/>
        <c:crossAx val="85624704"/>
        <c:crosses val="autoZero"/>
        <c:crossBetween val="between"/>
      </c:valAx>
    </c:plotArea>
    <c:plotVisOnly val="1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10"/>
      <c:depthPercent val="100"/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Лист4!$M$2</c:f>
              <c:strCache>
                <c:ptCount val="1"/>
                <c:pt idx="0">
                  <c:v>Неналоговые доходы - всего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Лист4!$N$1:$Q$1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Лист4!$N$2:$Q$2</c:f>
              <c:numCache>
                <c:formatCode>#,##0.00</c:formatCode>
                <c:ptCount val="4"/>
                <c:pt idx="0">
                  <c:v>2621.4</c:v>
                </c:pt>
                <c:pt idx="1">
                  <c:v>2764.5</c:v>
                </c:pt>
                <c:pt idx="2">
                  <c:v>1865</c:v>
                </c:pt>
                <c:pt idx="3">
                  <c:v>1897.5</c:v>
                </c:pt>
              </c:numCache>
            </c:numRef>
          </c:val>
        </c:ser>
        <c:shape val="box"/>
        <c:axId val="85213952"/>
        <c:axId val="85215488"/>
        <c:axId val="0"/>
      </c:bar3DChart>
      <c:catAx>
        <c:axId val="852139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85215488"/>
        <c:crosses val="autoZero"/>
        <c:auto val="1"/>
        <c:lblAlgn val="ctr"/>
        <c:lblOffset val="100"/>
      </c:catAx>
      <c:valAx>
        <c:axId val="85215488"/>
        <c:scaling>
          <c:orientation val="minMax"/>
        </c:scaling>
        <c:axPos val="l"/>
        <c:majorGridlines/>
        <c:numFmt formatCode="#,##0.00" sourceLinked="1"/>
        <c:tickLblPos val="nextTo"/>
        <c:crossAx val="85213952"/>
        <c:crosses val="autoZero"/>
        <c:crossBetween val="between"/>
      </c:valAx>
    </c:plotArea>
    <c:plotVisOnly val="1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11330555555555556"/>
          <c:y val="3.7037037037037056E-2"/>
        </c:manualLayout>
      </c:layout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Лист7!$A$2</c:f>
              <c:strCache>
                <c:ptCount val="1"/>
                <c:pt idx="0">
                  <c:v>арендная плата за земельные участки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sunrise" dir="t"/>
            </a:scene3d>
            <a:sp3d>
              <a:bevelT w="152400" h="50800" prst="softRound"/>
            </a:sp3d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numRef>
              <c:f>Лист7!$B$1:$E$1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Лист7!$B$2:$E$2</c:f>
              <c:numCache>
                <c:formatCode>General</c:formatCode>
                <c:ptCount val="4"/>
                <c:pt idx="0">
                  <c:v>794.5</c:v>
                </c:pt>
                <c:pt idx="1">
                  <c:v>802.5</c:v>
                </c:pt>
                <c:pt idx="2">
                  <c:v>805</c:v>
                </c:pt>
                <c:pt idx="3">
                  <c:v>807.5</c:v>
                </c:pt>
              </c:numCache>
            </c:numRef>
          </c:val>
        </c:ser>
        <c:gapWidth val="83"/>
        <c:shape val="box"/>
        <c:axId val="85257216"/>
        <c:axId val="85259008"/>
        <c:axId val="0"/>
      </c:bar3DChart>
      <c:catAx>
        <c:axId val="852572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85259008"/>
        <c:crosses val="autoZero"/>
        <c:auto val="1"/>
        <c:lblAlgn val="ctr"/>
        <c:lblOffset val="100"/>
      </c:catAx>
      <c:valAx>
        <c:axId val="852590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5257216"/>
        <c:crosses val="autoZero"/>
        <c:crossBetween val="between"/>
      </c:valAx>
    </c:plotArea>
    <c:plotVisOnly val="1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Лист7!$G$2</c:f>
              <c:strCache>
                <c:ptCount val="1"/>
                <c:pt idx="0">
                  <c:v>арендная плата за использование имущества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sunrise" dir="t"/>
            </a:scene3d>
            <a:sp3d>
              <a:bevelT w="152400" h="50800" prst="softRound"/>
            </a:sp3d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numRef>
              <c:f>Лист7!$H$1:$K$1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Лист7!$H$2:$K$2</c:f>
              <c:numCache>
                <c:formatCode>General</c:formatCode>
                <c:ptCount val="4"/>
                <c:pt idx="0">
                  <c:v>215</c:v>
                </c:pt>
                <c:pt idx="1">
                  <c:v>232</c:v>
                </c:pt>
                <c:pt idx="2">
                  <c:v>250</c:v>
                </c:pt>
                <c:pt idx="3">
                  <c:v>270</c:v>
                </c:pt>
              </c:numCache>
            </c:numRef>
          </c:val>
        </c:ser>
        <c:gapWidth val="84"/>
        <c:shape val="box"/>
        <c:axId val="85758720"/>
        <c:axId val="85760256"/>
        <c:axId val="0"/>
      </c:bar3DChart>
      <c:catAx>
        <c:axId val="857587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85760256"/>
        <c:crosses val="autoZero"/>
        <c:auto val="1"/>
        <c:lblAlgn val="ctr"/>
        <c:lblOffset val="100"/>
      </c:catAx>
      <c:valAx>
        <c:axId val="857602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5758720"/>
        <c:crosses val="autoZero"/>
        <c:crossBetween val="between"/>
      </c:valAx>
    </c:plotArea>
    <c:plotVisOnly val="1"/>
  </c:chart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Лист7!$M$2</c:f>
              <c:strCache>
                <c:ptCount val="1"/>
                <c:pt idx="0">
                  <c:v>продажа материальных и нематериальных активов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sunrise" dir="t"/>
            </a:scene3d>
            <a:sp3d>
              <a:bevelT w="152400" h="50800" prst="softRound"/>
            </a:sp3d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numRef>
              <c:f>Лист7!$N$1:$Q$1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Лист7!$N$2:$Q$2</c:f>
              <c:numCache>
                <c:formatCode>General</c:formatCode>
                <c:ptCount val="4"/>
                <c:pt idx="0">
                  <c:v>405</c:v>
                </c:pt>
                <c:pt idx="1">
                  <c:v>1075</c:v>
                </c:pt>
                <c:pt idx="2">
                  <c:v>125</c:v>
                </c:pt>
                <c:pt idx="3">
                  <c:v>125</c:v>
                </c:pt>
              </c:numCache>
            </c:numRef>
          </c:val>
        </c:ser>
        <c:gapWidth val="96"/>
        <c:shape val="box"/>
        <c:axId val="85772544"/>
        <c:axId val="85798912"/>
        <c:axId val="0"/>
      </c:bar3DChart>
      <c:catAx>
        <c:axId val="857725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85798912"/>
        <c:crosses val="autoZero"/>
        <c:auto val="1"/>
        <c:lblAlgn val="ctr"/>
        <c:lblOffset val="100"/>
      </c:catAx>
      <c:valAx>
        <c:axId val="857989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5772544"/>
        <c:crosses val="autoZero"/>
        <c:crossBetween val="between"/>
      </c:valAx>
    </c:plotArea>
    <c:plotVisOnly val="1"/>
  </c:chart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Лист7!$S$2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sunrise" dir="t"/>
            </a:scene3d>
            <a:sp3d>
              <a:bevelT w="152400" h="50800" prst="softRound"/>
            </a:sp3d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numRef>
              <c:f>Лист7!$T$1:$W$1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Лист7!$T$2:$W$2</c:f>
              <c:numCache>
                <c:formatCode>General</c:formatCode>
                <c:ptCount val="4"/>
                <c:pt idx="0" formatCode="#,##0.00">
                  <c:v>1206.9000000000001</c:v>
                </c:pt>
                <c:pt idx="1">
                  <c:v>655</c:v>
                </c:pt>
                <c:pt idx="2">
                  <c:v>685</c:v>
                </c:pt>
                <c:pt idx="3">
                  <c:v>695</c:v>
                </c:pt>
              </c:numCache>
            </c:numRef>
          </c:val>
        </c:ser>
        <c:gapWidth val="85"/>
        <c:shape val="box"/>
        <c:axId val="85823488"/>
        <c:axId val="85825024"/>
        <c:axId val="0"/>
      </c:bar3DChart>
      <c:catAx>
        <c:axId val="858234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85825024"/>
        <c:crosses val="autoZero"/>
        <c:auto val="1"/>
        <c:lblAlgn val="ctr"/>
        <c:lblOffset val="100"/>
      </c:catAx>
      <c:valAx>
        <c:axId val="85825024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5823488"/>
        <c:crosses val="autoZero"/>
        <c:crossBetween val="between"/>
      </c:valAx>
    </c:plotArea>
    <c:plotVisOnly val="1"/>
  </c:chart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Лист11!$A$2</c:f>
              <c:strCache>
                <c:ptCount val="1"/>
                <c:pt idx="0">
                  <c:v>Безвозмездные поступления от нерезидентов в бюджеты муниципальных районов</c:v>
                </c:pt>
              </c:strCache>
            </c:strRef>
          </c:tx>
          <c:spPr>
            <a:solidFill>
              <a:schemeClr val="accent2"/>
            </a:solidFill>
          </c:spPr>
          <c:cat>
            <c:numRef>
              <c:f>Лист11!$B$1:$E$1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Лист11!$B$2:$E$2</c:f>
              <c:numCache>
                <c:formatCode>General</c:formatCode>
                <c:ptCount val="4"/>
                <c:pt idx="0" formatCode="#,##0.0">
                  <c:v>150</c:v>
                </c:pt>
              </c:numCache>
            </c:numRef>
          </c:val>
        </c:ser>
        <c:ser>
          <c:idx val="1"/>
          <c:order val="1"/>
          <c:tx>
            <c:strRef>
              <c:f>Лист11!$A$3</c:f>
              <c:strCache>
                <c:ptCount val="1"/>
                <c:pt idx="0">
                  <c:v>Дотации бюджетам субъектов Российской Федерации и муниципальных образований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Лист11!$B$1:$E$1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Лист11!$B$3:$E$3</c:f>
              <c:numCache>
                <c:formatCode>#,##0.0</c:formatCode>
                <c:ptCount val="4"/>
                <c:pt idx="0">
                  <c:v>116295.4</c:v>
                </c:pt>
                <c:pt idx="1">
                  <c:v>116248.8</c:v>
                </c:pt>
                <c:pt idx="2">
                  <c:v>103665.8</c:v>
                </c:pt>
                <c:pt idx="3">
                  <c:v>96562.3</c:v>
                </c:pt>
              </c:numCache>
            </c:numRef>
          </c:val>
        </c:ser>
        <c:ser>
          <c:idx val="2"/>
          <c:order val="2"/>
          <c:tx>
            <c:strRef>
              <c:f>Лист11!$A$4</c:f>
              <c:strCache>
                <c:ptCount val="1"/>
                <c:pt idx="0">
                  <c:v>Субсидии бюджетам субъектов Российской Федерации и муниципальных образований (межбюджетные субсидии</c:v>
                </c:pt>
              </c:strCache>
            </c:strRef>
          </c:tx>
          <c:spPr>
            <a:solidFill>
              <a:srgbClr val="92D050"/>
            </a:solidFill>
          </c:spPr>
          <c:cat>
            <c:numRef>
              <c:f>Лист11!$B$1:$E$1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Лист11!$B$4:$E$4</c:f>
              <c:numCache>
                <c:formatCode>#,##0.0</c:formatCode>
                <c:ptCount val="4"/>
                <c:pt idx="0">
                  <c:v>267587.5</c:v>
                </c:pt>
                <c:pt idx="1">
                  <c:v>60074.1</c:v>
                </c:pt>
                <c:pt idx="2">
                  <c:v>45580.9</c:v>
                </c:pt>
                <c:pt idx="3">
                  <c:v>46248</c:v>
                </c:pt>
              </c:numCache>
            </c:numRef>
          </c:val>
        </c:ser>
        <c:ser>
          <c:idx val="3"/>
          <c:order val="3"/>
          <c:tx>
            <c:strRef>
              <c:f>Лист11!$A$5</c:f>
              <c:strCache>
                <c:ptCount val="1"/>
                <c:pt idx="0">
                  <c:v>Субвенции бюджетам субъектов Российской Федерации и муниципальных образований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Лист11!$B$1:$E$1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Лист11!$B$5:$E$5</c:f>
              <c:numCache>
                <c:formatCode>#,##0.0</c:formatCode>
                <c:ptCount val="4"/>
                <c:pt idx="0">
                  <c:v>126904.7</c:v>
                </c:pt>
                <c:pt idx="1">
                  <c:v>133731.4</c:v>
                </c:pt>
                <c:pt idx="2">
                  <c:v>135029.9</c:v>
                </c:pt>
                <c:pt idx="3">
                  <c:v>140236.9</c:v>
                </c:pt>
              </c:numCache>
            </c:numRef>
          </c:val>
        </c:ser>
        <c:ser>
          <c:idx val="4"/>
          <c:order val="4"/>
          <c:tx>
            <c:strRef>
              <c:f>Лист11!$A$6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Лист11!$B$1:$E$1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Лист11!$B$6:$E$6</c:f>
              <c:numCache>
                <c:formatCode>#,##0.0</c:formatCode>
                <c:ptCount val="4"/>
                <c:pt idx="0">
                  <c:v>0</c:v>
                </c:pt>
                <c:pt idx="1">
                  <c:v>2602.9</c:v>
                </c:pt>
                <c:pt idx="2">
                  <c:v>166.5</c:v>
                </c:pt>
                <c:pt idx="3">
                  <c:v>182.9</c:v>
                </c:pt>
              </c:numCache>
            </c:numRef>
          </c:val>
        </c:ser>
        <c:ser>
          <c:idx val="6"/>
          <c:order val="5"/>
          <c:tx>
            <c:strRef>
              <c:f>Лист11!$A$7</c:f>
              <c:strCache>
                <c:ptCount val="1"/>
                <c:pt idx="0">
                  <c:v>Доходы бюджетов бюджетной системы РФ от возврата бюджетами бюджетной системы РФ и организациями остатков субсидий, субвенций и иных межбюджетных трансфертов, имеющих целевое назначение, прошлых лет</c:v>
                </c:pt>
              </c:strCache>
            </c:strRef>
          </c:tx>
          <c:spPr>
            <a:solidFill>
              <a:srgbClr val="FFFF00"/>
            </a:solidFill>
          </c:spPr>
          <c:cat>
            <c:numRef>
              <c:f>Лист11!$B$1:$E$1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Лист11!$B$7:$E$7</c:f>
              <c:numCache>
                <c:formatCode>#,##0.0</c:formatCode>
                <c:ptCount val="4"/>
                <c:pt idx="0">
                  <c:v>3369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hape val="cylinder"/>
        <c:axId val="85682432"/>
        <c:axId val="85700608"/>
        <c:axId val="0"/>
      </c:bar3DChart>
      <c:catAx>
        <c:axId val="856824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85700608"/>
        <c:crosses val="autoZero"/>
        <c:auto val="1"/>
        <c:lblAlgn val="ctr"/>
        <c:lblOffset val="100"/>
      </c:catAx>
      <c:valAx>
        <c:axId val="85700608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5682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8409886264235"/>
          <c:y val="0"/>
          <c:w val="0.31582567804024636"/>
          <c:h val="1"/>
        </c:manualLayout>
      </c:layout>
      <c:txPr>
        <a:bodyPr/>
        <a:lstStyle/>
        <a:p>
          <a:pPr>
            <a:defRPr sz="1000" b="1"/>
          </a:pPr>
          <a:endParaRPr lang="ru-RU"/>
        </a:p>
      </c:txPr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Лист8!$A$2</c:f>
              <c:strCache>
                <c:ptCount val="1"/>
                <c:pt idx="0">
                  <c:v>Всего расходов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7630730594801129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2.0569185693934736E-2"/>
                  <c:y val="-4.3895440369771622E-3"/>
                </c:manualLayout>
              </c:layout>
              <c:showVal val="1"/>
            </c:dLbl>
            <c:dLbl>
              <c:idx val="2"/>
              <c:layout>
                <c:manualLayout>
                  <c:x val="1.6161503045234487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7630730594801265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Лист8!$B$1:$E$1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Лист8!$B$2:$E$2</c:f>
              <c:numCache>
                <c:formatCode>#,##0.0</c:formatCode>
                <c:ptCount val="4"/>
                <c:pt idx="0">
                  <c:v>640808.80000000005</c:v>
                </c:pt>
                <c:pt idx="1">
                  <c:v>348718.9</c:v>
                </c:pt>
                <c:pt idx="2">
                  <c:v>356677.1</c:v>
                </c:pt>
                <c:pt idx="3">
                  <c:v>339265.7</c:v>
                </c:pt>
              </c:numCache>
            </c:numRef>
          </c:val>
        </c:ser>
        <c:gapWidth val="83"/>
        <c:shape val="cylinder"/>
        <c:axId val="85869696"/>
        <c:axId val="85871232"/>
        <c:axId val="0"/>
      </c:bar3DChart>
      <c:catAx>
        <c:axId val="858696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85871232"/>
        <c:crosses val="autoZero"/>
        <c:auto val="1"/>
        <c:lblAlgn val="ctr"/>
        <c:lblOffset val="100"/>
      </c:catAx>
      <c:valAx>
        <c:axId val="85871232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5869696"/>
        <c:crosses val="autoZero"/>
        <c:crossBetween val="between"/>
      </c:valAx>
    </c:plotArea>
    <c:plotVisOnly val="1"/>
  </c:chart>
  <c:spPr>
    <a:scene3d>
      <a:camera prst="orthographicFront"/>
      <a:lightRig rig="threePt" dir="t"/>
    </a:scene3d>
    <a:sp3d prstMaterial="matte"/>
  </c:spPr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autoTitleDeleted val="1"/>
    <c:view3D>
      <c:rotX val="30"/>
      <c:rotY val="150"/>
      <c:perspective val="30"/>
    </c:view3D>
    <c:plotArea>
      <c:layout>
        <c:manualLayout>
          <c:layoutTarget val="inner"/>
          <c:xMode val="edge"/>
          <c:yMode val="edge"/>
          <c:x val="2.2912729658792638E-2"/>
          <c:y val="3.975220626868383E-2"/>
          <c:w val="0.62496216097987767"/>
          <c:h val="0.95275366224137881"/>
        </c:manualLayout>
      </c:layout>
      <c:pie3DChart>
        <c:varyColors val="1"/>
        <c:ser>
          <c:idx val="0"/>
          <c:order val="0"/>
          <c:tx>
            <c:strRef>
              <c:f>Лист9!$B$1</c:f>
              <c:strCache>
                <c:ptCount val="1"/>
                <c:pt idx="0">
                  <c:v>2015 год</c:v>
                </c:pt>
              </c:strCache>
            </c:strRef>
          </c:tx>
          <c:explosion val="19"/>
          <c:dPt>
            <c:idx val="0"/>
            <c:spPr>
              <a:solidFill>
                <a:srgbClr val="00FFFF"/>
              </a:solidFill>
            </c:spPr>
          </c:dPt>
          <c:dPt>
            <c:idx val="1"/>
            <c:explosion val="45"/>
            <c:spPr>
              <a:solidFill>
                <a:srgbClr val="4859F6"/>
              </a:solidFill>
            </c:spPr>
          </c:dPt>
          <c:dPt>
            <c:idx val="2"/>
            <c:explosion val="0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92D05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dPt>
            <c:idx val="5"/>
            <c:spPr>
              <a:solidFill>
                <a:schemeClr val="accent2"/>
              </a:solidFill>
            </c:spPr>
          </c:dPt>
          <c:dPt>
            <c:idx val="6"/>
            <c:explosion val="21"/>
            <c:spPr>
              <a:solidFill>
                <a:srgbClr val="00B0F0"/>
              </a:solidFill>
            </c:spPr>
          </c:dPt>
          <c:dPt>
            <c:idx val="7"/>
            <c:spPr>
              <a:solidFill>
                <a:schemeClr val="accent6"/>
              </a:solidFill>
            </c:spPr>
          </c:dPt>
          <c:dPt>
            <c:idx val="8"/>
            <c:spPr>
              <a:solidFill>
                <a:srgbClr val="00B050"/>
              </a:solidFill>
            </c:spPr>
          </c:dPt>
          <c:dPt>
            <c:idx val="9"/>
            <c:spPr>
              <a:solidFill>
                <a:srgbClr val="FFFF00"/>
              </a:solidFill>
            </c:spPr>
          </c:dPt>
          <c:dPt>
            <c:idx val="11"/>
            <c:explosion val="31"/>
          </c:dPt>
          <c:dPt>
            <c:idx val="12"/>
            <c:spPr>
              <a:solidFill>
                <a:srgbClr val="9900FF"/>
              </a:solidFill>
            </c:spPr>
          </c:dPt>
          <c:dPt>
            <c:idx val="13"/>
            <c:spPr>
              <a:solidFill>
                <a:srgbClr val="F24CB7"/>
              </a:solidFill>
            </c:spPr>
          </c:dPt>
          <c:dLbls>
            <c:dLbl>
              <c:idx val="1"/>
              <c:layout>
                <c:manualLayout>
                  <c:x val="6.4492782152231254E-2"/>
                  <c:y val="7.8754235849760618E-3"/>
                </c:manualLayout>
              </c:layout>
              <c:showVal val="1"/>
            </c:dLbl>
            <c:dLbl>
              <c:idx val="2"/>
              <c:layout>
                <c:manualLayout>
                  <c:x val="-5.7464020122484791E-2"/>
                  <c:y val="2.896785963742415E-2"/>
                </c:manualLayout>
              </c:layout>
              <c:showVal val="1"/>
            </c:dLbl>
            <c:dLbl>
              <c:idx val="4"/>
              <c:layout>
                <c:manualLayout>
                  <c:x val="-2.7337926509186407E-2"/>
                  <c:y val="4.5987294399332933E-2"/>
                </c:manualLayout>
              </c:layout>
              <c:showVal val="1"/>
            </c:dLbl>
            <c:dLbl>
              <c:idx val="5"/>
              <c:layout>
                <c:manualLayout>
                  <c:x val="-3.0831146106736707E-2"/>
                  <c:y val="-8.8088495397850956E-3"/>
                </c:manualLayout>
              </c:layout>
              <c:showVal val="1"/>
            </c:dLbl>
            <c:dLbl>
              <c:idx val="7"/>
              <c:layout>
                <c:manualLayout>
                  <c:x val="-4.7998414260717513E-2"/>
                  <c:y val="-0.10588021765304455"/>
                </c:manualLayout>
              </c:layout>
              <c:showVal val="1"/>
            </c:dLbl>
            <c:dLbl>
              <c:idx val="8"/>
              <c:layout>
                <c:manualLayout>
                  <c:x val="1.3446084864391951E-2"/>
                  <c:y val="-6.7220666954160194E-2"/>
                </c:manualLayout>
              </c:layout>
              <c:showVal val="1"/>
            </c:dLbl>
            <c:dLbl>
              <c:idx val="10"/>
              <c:layout>
                <c:manualLayout>
                  <c:x val="-4.7034120734908381E-3"/>
                  <c:y val="-6.5146672083751966E-2"/>
                </c:manualLayout>
              </c:layout>
              <c:showVal val="1"/>
            </c:dLbl>
            <c:dLbl>
              <c:idx val="11"/>
              <c:layout>
                <c:manualLayout>
                  <c:x val="6.8871391076115503E-3"/>
                  <c:y val="2.1533856813285748E-2"/>
                </c:manualLayout>
              </c:layout>
              <c:showVal val="1"/>
            </c:dLbl>
            <c:dLbl>
              <c:idx val="12"/>
              <c:layout>
                <c:manualLayout>
                  <c:x val="-2.048982939632548E-2"/>
                  <c:y val="8.136092486159669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Лист9!$A$2:$A$15</c:f>
              <c:strCache>
                <c:ptCount val="14"/>
                <c:pt idx="0">
                  <c:v>Общегосударственные вопросы (16%)</c:v>
                </c:pt>
                <c:pt idx="1">
                  <c:v>Национальная оборона (0%)</c:v>
                </c:pt>
                <c:pt idx="2">
                  <c:v>Национальная безопасность и правоохранительная деятельность (1%)</c:v>
                </c:pt>
                <c:pt idx="3">
                  <c:v>Национальная экономика (8%)</c:v>
                </c:pt>
                <c:pt idx="4">
                  <c:v>Жилищно-коммунальное хозяйство (0%)</c:v>
                </c:pt>
                <c:pt idx="5">
                  <c:v>Охрана окружающей среды (0%)</c:v>
                </c:pt>
                <c:pt idx="6">
                  <c:v>Образование (45%)</c:v>
                </c:pt>
                <c:pt idx="7">
                  <c:v>Культура, кинематография (7%)</c:v>
                </c:pt>
                <c:pt idx="8">
                  <c:v>Здравоохранение (1%)</c:v>
                </c:pt>
                <c:pt idx="9">
                  <c:v>Социальная политика (9%)</c:v>
                </c:pt>
                <c:pt idx="10">
                  <c:v>Физическая культура и спорт (1%)</c:v>
                </c:pt>
                <c:pt idx="11">
                  <c:v>Средства массовой информации (1%)</c:v>
                </c:pt>
                <c:pt idx="12">
                  <c:v>Обслуживание государственного и муниципального долга (0%)</c:v>
                </c:pt>
                <c:pt idx="13">
                  <c:v>Межбюджетные трансферты общего характера бюджетам субъектов Российской Федерации и муниципальных образований (11%)</c:v>
                </c:pt>
              </c:strCache>
            </c:strRef>
          </c:cat>
          <c:val>
            <c:numRef>
              <c:f>Лист9!$B$2:$B$15</c:f>
              <c:numCache>
                <c:formatCode>#,##0.0</c:formatCode>
                <c:ptCount val="14"/>
                <c:pt idx="0">
                  <c:v>61786.1</c:v>
                </c:pt>
                <c:pt idx="1">
                  <c:v>110.2</c:v>
                </c:pt>
                <c:pt idx="2">
                  <c:v>4025.6</c:v>
                </c:pt>
                <c:pt idx="3">
                  <c:v>30500.3</c:v>
                </c:pt>
                <c:pt idx="4">
                  <c:v>0</c:v>
                </c:pt>
                <c:pt idx="5">
                  <c:v>1412.5</c:v>
                </c:pt>
                <c:pt idx="6">
                  <c:v>171856.7</c:v>
                </c:pt>
                <c:pt idx="7">
                  <c:v>28677.8</c:v>
                </c:pt>
                <c:pt idx="8">
                  <c:v>1930</c:v>
                </c:pt>
                <c:pt idx="9">
                  <c:v>35483.800000000003</c:v>
                </c:pt>
                <c:pt idx="10">
                  <c:v>4455.6000000000004</c:v>
                </c:pt>
                <c:pt idx="11">
                  <c:v>3041.3</c:v>
                </c:pt>
                <c:pt idx="12">
                  <c:v>425</c:v>
                </c:pt>
                <c:pt idx="13">
                  <c:v>41014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5798676727909144"/>
          <c:y val="1.4664792017421042E-5"/>
          <c:w val="0.33367989938757797"/>
          <c:h val="0.99958562123171757"/>
        </c:manualLayout>
      </c:layout>
      <c:txPr>
        <a:bodyPr/>
        <a:lstStyle/>
        <a:p>
          <a:pPr>
            <a:defRPr b="1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2800061066192231E-2"/>
          <c:y val="0.30391187803652231"/>
          <c:w val="0.53001509039558437"/>
          <c:h val="0.56930418272184058"/>
        </c:manualLayout>
      </c:layout>
      <c:pie3DChart>
        <c:varyColors val="1"/>
        <c:ser>
          <c:idx val="0"/>
          <c:order val="0"/>
          <c:tx>
            <c:strRef>
              <c:f>Лист1!$B$8</c:f>
              <c:strCache>
                <c:ptCount val="1"/>
                <c:pt idx="0">
                  <c:v>Проект 2015 год</c:v>
                </c:pt>
              </c:strCache>
            </c:strRef>
          </c:tx>
          <c:spPr>
            <a:solidFill>
              <a:srgbClr val="92D050"/>
            </a:solidFill>
          </c:spPr>
          <c:explosion val="6"/>
          <c:dPt>
            <c:idx val="1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0.19313029267567963"/>
                  <c:y val="2.8202357058308892E-4"/>
                </c:manualLayout>
              </c:layout>
              <c:showVal val="1"/>
            </c:dLbl>
            <c:dLbl>
              <c:idx val="1"/>
              <c:layout>
                <c:manualLayout>
                  <c:x val="0.12240566037735849"/>
                  <c:y val="-7.0485718696927588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Лист1!$A$9:$A$10</c:f>
              <c:strCache>
                <c:ptCount val="2"/>
                <c:pt idx="0">
                  <c:v>Общий объём доходов</c:v>
                </c:pt>
                <c:pt idx="1">
                  <c:v>Общий объём расходов</c:v>
                </c:pt>
              </c:strCache>
            </c:strRef>
          </c:cat>
          <c:val>
            <c:numRef>
              <c:f>Лист1!$B$9:$B$10</c:f>
              <c:numCache>
                <c:formatCode>#,##0.00</c:formatCode>
                <c:ptCount val="2"/>
                <c:pt idx="0">
                  <c:v>340991.6</c:v>
                </c:pt>
                <c:pt idx="1">
                  <c:v>384718.9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47891286316483417"/>
          <c:y val="9.5237809560376543E-2"/>
          <c:w val="0.51012037223714068"/>
          <c:h val="0.83312302691922102"/>
        </c:manualLayout>
      </c:layout>
      <c:barChart>
        <c:barDir val="bar"/>
        <c:grouping val="clustered"/>
        <c:ser>
          <c:idx val="1"/>
          <c:order val="0"/>
          <c:tx>
            <c:strRef>
              <c:f>Лист13!$C$1</c:f>
              <c:strCache>
                <c:ptCount val="1"/>
                <c:pt idx="0">
                  <c:v>Проект на 2015 год (∑ 379 082,1)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Лист13!$A$2:$A$10</c:f>
              <c:strCache>
                <c:ptCount val="9"/>
                <c:pt idx="0">
                  <c:v>МП "Развитие конкурентно-способной экономики"</c:v>
                </c:pt>
                <c:pt idx="1">
                  <c:v>МП "Развитие физической культуры и спорта в Терском районе"</c:v>
                </c:pt>
                <c:pt idx="2">
                  <c:v>МП "Развтие образования"</c:v>
                </c:pt>
                <c:pt idx="3">
                  <c:v>МП "Обеспечение безопасности проживания и охрана окружающей среды"</c:v>
                </c:pt>
                <c:pt idx="4">
                  <c:v>МП "Развитие культуры"</c:v>
                </c:pt>
                <c:pt idx="5">
                  <c:v>МП "Развитие муниципального управления и гражданского общества"</c:v>
                </c:pt>
                <c:pt idx="6">
                  <c:v>МП "Создание условий для оказания медицинской помощи населению на территории Терского района"</c:v>
                </c:pt>
                <c:pt idx="7">
                  <c:v>МП "Совершенствование системы защиты населения муниципального образования Терский район от чрезвычайных ситуаций природного и техногенного характера, обеспечение пожарной безопасности"</c:v>
                </c:pt>
                <c:pt idx="8">
                  <c:v>МП "Управление муниципальными финансами, создание условий для эффективного, устойчивого управления муниципальным финансами"</c:v>
                </c:pt>
              </c:strCache>
            </c:strRef>
          </c:cat>
          <c:val>
            <c:numRef>
              <c:f>Лист13!$C$2:$C$10</c:f>
              <c:numCache>
                <c:formatCode>#,##0.0</c:formatCode>
                <c:ptCount val="9"/>
                <c:pt idx="0">
                  <c:v>1068.5999999999999</c:v>
                </c:pt>
                <c:pt idx="1">
                  <c:v>4455.6000000000004</c:v>
                </c:pt>
                <c:pt idx="2">
                  <c:v>162795.5</c:v>
                </c:pt>
                <c:pt idx="3">
                  <c:v>1301</c:v>
                </c:pt>
                <c:pt idx="4">
                  <c:v>65017.5</c:v>
                </c:pt>
                <c:pt idx="5">
                  <c:v>62930.9</c:v>
                </c:pt>
                <c:pt idx="6">
                  <c:v>1930</c:v>
                </c:pt>
                <c:pt idx="7">
                  <c:v>2897</c:v>
                </c:pt>
                <c:pt idx="8">
                  <c:v>76686</c:v>
                </c:pt>
              </c:numCache>
            </c:numRef>
          </c:val>
        </c:ser>
        <c:ser>
          <c:idx val="0"/>
          <c:order val="1"/>
          <c:tx>
            <c:strRef>
              <c:f>Лист13!$B$1</c:f>
              <c:strCache>
                <c:ptCount val="1"/>
                <c:pt idx="0">
                  <c:v>Решение на 2014 год (∑ 642 463,7)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Лист13!$A$2:$A$10</c:f>
              <c:strCache>
                <c:ptCount val="9"/>
                <c:pt idx="0">
                  <c:v>МП "Развитие конкурентно-способной экономики"</c:v>
                </c:pt>
                <c:pt idx="1">
                  <c:v>МП "Развитие физической культуры и спорта в Терском районе"</c:v>
                </c:pt>
                <c:pt idx="2">
                  <c:v>МП "Развтие образования"</c:v>
                </c:pt>
                <c:pt idx="3">
                  <c:v>МП "Обеспечение безопасности проживания и охрана окружающей среды"</c:v>
                </c:pt>
                <c:pt idx="4">
                  <c:v>МП "Развитие культуры"</c:v>
                </c:pt>
                <c:pt idx="5">
                  <c:v>МП "Развитие муниципального управления и гражданского общества"</c:v>
                </c:pt>
                <c:pt idx="6">
                  <c:v>МП "Создание условий для оказания медицинской помощи населению на территории Терского района"</c:v>
                </c:pt>
                <c:pt idx="7">
                  <c:v>МП "Совершенствование системы защиты населения муниципального образования Терский район от чрезвычайных ситуаций природного и техногенного характера, обеспечение пожарной безопасности"</c:v>
                </c:pt>
                <c:pt idx="8">
                  <c:v>МП "Управление муниципальными финансами, создание условий для эффективного, устойчивого управления муниципальным финансами"</c:v>
                </c:pt>
              </c:strCache>
            </c:strRef>
          </c:cat>
          <c:val>
            <c:numRef>
              <c:f>Лист13!$B$2:$B$10</c:f>
              <c:numCache>
                <c:formatCode>#,##0.0</c:formatCode>
                <c:ptCount val="9"/>
                <c:pt idx="0">
                  <c:v>2159.4</c:v>
                </c:pt>
                <c:pt idx="1">
                  <c:v>4727.1000000000004</c:v>
                </c:pt>
                <c:pt idx="2">
                  <c:v>150186.5</c:v>
                </c:pt>
                <c:pt idx="3">
                  <c:v>986.8</c:v>
                </c:pt>
                <c:pt idx="4">
                  <c:v>76053.399999999994</c:v>
                </c:pt>
                <c:pt idx="5">
                  <c:v>53192.3</c:v>
                </c:pt>
                <c:pt idx="6">
                  <c:v>2930</c:v>
                </c:pt>
                <c:pt idx="7">
                  <c:v>2570.6999999999998</c:v>
                </c:pt>
                <c:pt idx="8">
                  <c:v>349657.5</c:v>
                </c:pt>
              </c:numCache>
            </c:numRef>
          </c:val>
        </c:ser>
        <c:axId val="86202240"/>
        <c:axId val="86203776"/>
      </c:barChart>
      <c:catAx>
        <c:axId val="86202240"/>
        <c:scaling>
          <c:orientation val="minMax"/>
        </c:scaling>
        <c:axPos val="l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86203776"/>
        <c:crosses val="autoZero"/>
        <c:auto val="1"/>
        <c:lblAlgn val="ctr"/>
        <c:lblOffset val="100"/>
      </c:catAx>
      <c:valAx>
        <c:axId val="86203776"/>
        <c:scaling>
          <c:orientation val="minMax"/>
        </c:scaling>
        <c:delete val="1"/>
        <c:axPos val="b"/>
        <c:numFmt formatCode="#,##0.0" sourceLinked="1"/>
        <c:tickLblPos val="none"/>
        <c:crossAx val="862022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2769908785009003"/>
          <c:w val="0.99905631380715343"/>
          <c:h val="7.1638163648386335E-2"/>
        </c:manualLayout>
      </c:layout>
      <c:txPr>
        <a:bodyPr/>
        <a:lstStyle/>
        <a:p>
          <a:pPr>
            <a:defRPr sz="1800" b="1"/>
          </a:pPr>
          <a:endParaRPr lang="ru-RU"/>
        </a:p>
      </c:txPr>
    </c:legend>
    <c:plotVisOnly val="1"/>
  </c:chart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4789128631648335"/>
          <c:y val="1.3299905539253571E-2"/>
          <c:w val="0.51012037223714068"/>
          <c:h val="0.75548960660776565"/>
        </c:manualLayout>
      </c:layout>
      <c:barChart>
        <c:barDir val="bar"/>
        <c:grouping val="clustered"/>
        <c:ser>
          <c:idx val="1"/>
          <c:order val="0"/>
          <c:tx>
            <c:strRef>
              <c:f>'1'!$C$1</c:f>
              <c:strCache>
                <c:ptCount val="1"/>
                <c:pt idx="0">
                  <c:v>Проект на 2015 год (∑ 1 068,6)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'1'!$A$2:$A$4</c:f>
              <c:strCache>
                <c:ptCount val="3"/>
                <c:pt idx="0">
                  <c:v>ВЦП "Развитие малого и среднего предпринимательства, стимулирование инноваций в муниципальном образовании Терский район "</c:v>
                </c:pt>
                <c:pt idx="1">
                  <c:v>ВЦП "Развитие сельского хозяйства Терского района Мурманской области"</c:v>
                </c:pt>
                <c:pt idx="2">
                  <c:v>ВЦП "Развитие туризма в Терском районе"</c:v>
                </c:pt>
              </c:strCache>
            </c:strRef>
          </c:cat>
          <c:val>
            <c:numRef>
              <c:f>'1'!$C$2:$C$4</c:f>
              <c:numCache>
                <c:formatCode>#,##0.0</c:formatCode>
                <c:ptCount val="3"/>
                <c:pt idx="0">
                  <c:v>133.6</c:v>
                </c:pt>
                <c:pt idx="1">
                  <c:v>700</c:v>
                </c:pt>
                <c:pt idx="2">
                  <c:v>235</c:v>
                </c:pt>
              </c:numCache>
            </c:numRef>
          </c:val>
        </c:ser>
        <c:ser>
          <c:idx val="0"/>
          <c:order val="1"/>
          <c:tx>
            <c:strRef>
              <c:f>'1'!$B$1</c:f>
              <c:strCache>
                <c:ptCount val="1"/>
                <c:pt idx="0">
                  <c:v>Решение на 2014 год (∑ 3 641,4)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'1'!$A$2:$A$4</c:f>
              <c:strCache>
                <c:ptCount val="3"/>
                <c:pt idx="0">
                  <c:v>ВЦП "Развитие малого и среднего предпринимательства, стимулирование инноваций в муниципальном образовании Терский район "</c:v>
                </c:pt>
                <c:pt idx="1">
                  <c:v>ВЦП "Развитие сельского хозяйства Терского района Мурманской области"</c:v>
                </c:pt>
                <c:pt idx="2">
                  <c:v>ВЦП "Развитие туризма в Терском районе"</c:v>
                </c:pt>
              </c:strCache>
            </c:strRef>
          </c:cat>
          <c:val>
            <c:numRef>
              <c:f>'1'!$B$2:$B$4</c:f>
              <c:numCache>
                <c:formatCode>#,##0.0</c:formatCode>
                <c:ptCount val="3"/>
                <c:pt idx="0">
                  <c:v>1634.5</c:v>
                </c:pt>
                <c:pt idx="1">
                  <c:v>1500</c:v>
                </c:pt>
                <c:pt idx="2">
                  <c:v>506.9</c:v>
                </c:pt>
              </c:numCache>
            </c:numRef>
          </c:val>
        </c:ser>
        <c:axId val="86353408"/>
        <c:axId val="86354944"/>
      </c:barChart>
      <c:catAx>
        <c:axId val="86353408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86354944"/>
        <c:crosses val="autoZero"/>
        <c:auto val="1"/>
        <c:lblAlgn val="ctr"/>
        <c:lblOffset val="100"/>
      </c:catAx>
      <c:valAx>
        <c:axId val="86354944"/>
        <c:scaling>
          <c:orientation val="minMax"/>
        </c:scaling>
        <c:delete val="1"/>
        <c:axPos val="b"/>
        <c:majorGridlines/>
        <c:numFmt formatCode="#,##0.0" sourceLinked="1"/>
        <c:tickLblPos val="none"/>
        <c:crossAx val="863534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2611210503096255"/>
          <c:w val="0.97802048158744581"/>
          <c:h val="9.7034878670698932E-2"/>
        </c:manualLayout>
      </c:layout>
      <c:txPr>
        <a:bodyPr/>
        <a:lstStyle/>
        <a:p>
          <a:pPr>
            <a:defRPr sz="2000" b="1"/>
          </a:pPr>
          <a:endParaRPr lang="ru-RU"/>
        </a:p>
      </c:txPr>
    </c:legend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47891286316483384"/>
          <c:y val="1.3299905539253571E-2"/>
          <c:w val="0.51012037223714068"/>
          <c:h val="0.75548960660776565"/>
        </c:manualLayout>
      </c:layout>
      <c:barChart>
        <c:barDir val="bar"/>
        <c:grouping val="clustered"/>
        <c:ser>
          <c:idx val="1"/>
          <c:order val="0"/>
          <c:tx>
            <c:strRef>
              <c:f>'2'!$C$1</c:f>
              <c:strCache>
                <c:ptCount val="1"/>
                <c:pt idx="0">
                  <c:v>Проект на 2015 год (∑ 162 795,5)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'2'!$A$2:$A$4</c:f>
              <c:strCache>
                <c:ptCount val="3"/>
                <c:pt idx="0">
                  <c:v>ВЦП "Развитие  образования в Терском районе"</c:v>
                </c:pt>
                <c:pt idx="1">
                  <c:v>ВЦП "Обеспечение качественного предоставления муниципальных услуг (работ) в сфере дошкольного, общего и дополнительного образования"</c:v>
                </c:pt>
                <c:pt idx="2">
                  <c:v>ВЦП "Организация отдыха, оздоровления и занятости детей и молодежи Терского района"</c:v>
                </c:pt>
              </c:strCache>
            </c:strRef>
          </c:cat>
          <c:val>
            <c:numRef>
              <c:f>'2'!$C$2:$C$4</c:f>
              <c:numCache>
                <c:formatCode>#,##0.0</c:formatCode>
                <c:ptCount val="3"/>
                <c:pt idx="0">
                  <c:v>159073.79999999999</c:v>
                </c:pt>
                <c:pt idx="1">
                  <c:v>2099.9</c:v>
                </c:pt>
                <c:pt idx="2">
                  <c:v>1621.8</c:v>
                </c:pt>
              </c:numCache>
            </c:numRef>
          </c:val>
        </c:ser>
        <c:ser>
          <c:idx val="0"/>
          <c:order val="1"/>
          <c:tx>
            <c:strRef>
              <c:f>'2'!$B$1</c:f>
              <c:strCache>
                <c:ptCount val="1"/>
                <c:pt idx="0">
                  <c:v>Решение на 2014 год (∑ 150 186,5)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'2'!$A$2:$A$4</c:f>
              <c:strCache>
                <c:ptCount val="3"/>
                <c:pt idx="0">
                  <c:v>ВЦП "Развитие  образования в Терском районе"</c:v>
                </c:pt>
                <c:pt idx="1">
                  <c:v>ВЦП "Обеспечение качественного предоставления муниципальных услуг (работ) в сфере дошкольного, общего и дополнительного образования"</c:v>
                </c:pt>
                <c:pt idx="2">
                  <c:v>ВЦП "Организация отдыха, оздоровления и занятости детей и молодежи Терского района"</c:v>
                </c:pt>
              </c:strCache>
            </c:strRef>
          </c:cat>
          <c:val>
            <c:numRef>
              <c:f>'2'!$B$2:$B$4</c:f>
              <c:numCache>
                <c:formatCode>#,##0.0</c:formatCode>
                <c:ptCount val="3"/>
                <c:pt idx="0">
                  <c:v>146619.79999999999</c:v>
                </c:pt>
                <c:pt idx="1">
                  <c:v>2087.3000000000002</c:v>
                </c:pt>
                <c:pt idx="2">
                  <c:v>1479.5</c:v>
                </c:pt>
              </c:numCache>
            </c:numRef>
          </c:val>
        </c:ser>
        <c:axId val="86476288"/>
        <c:axId val="86477824"/>
      </c:barChart>
      <c:catAx>
        <c:axId val="86476288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86477824"/>
        <c:crosses val="autoZero"/>
        <c:auto val="1"/>
        <c:lblAlgn val="ctr"/>
        <c:lblOffset val="100"/>
      </c:catAx>
      <c:valAx>
        <c:axId val="86477824"/>
        <c:scaling>
          <c:orientation val="minMax"/>
        </c:scaling>
        <c:delete val="1"/>
        <c:axPos val="b"/>
        <c:majorGridlines/>
        <c:numFmt formatCode="#,##0.0" sourceLinked="1"/>
        <c:tickLblPos val="none"/>
        <c:crossAx val="864762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2611210503096211"/>
          <c:w val="0.97819878474189559"/>
          <c:h val="9.7034878670699001E-2"/>
        </c:manualLayout>
      </c:layout>
      <c:txPr>
        <a:bodyPr/>
        <a:lstStyle/>
        <a:p>
          <a:pPr>
            <a:defRPr sz="1800" b="1"/>
          </a:pPr>
          <a:endParaRPr lang="ru-RU"/>
        </a:p>
      </c:txPr>
    </c:legend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47891286316483417"/>
          <c:y val="1.3299905539253571E-2"/>
          <c:w val="0.51012037223714068"/>
          <c:h val="0.75548960660776565"/>
        </c:manualLayout>
      </c:layout>
      <c:barChart>
        <c:barDir val="bar"/>
        <c:grouping val="clustered"/>
        <c:ser>
          <c:idx val="1"/>
          <c:order val="0"/>
          <c:tx>
            <c:strRef>
              <c:f>'3'!$C$1</c:f>
              <c:strCache>
                <c:ptCount val="1"/>
                <c:pt idx="0">
                  <c:v>Проект на 2015 год (∑ 1 301,0)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'3'!$A$2:$A$3</c:f>
              <c:strCache>
                <c:ptCount val="2"/>
                <c:pt idx="0">
                  <c:v>ВЦП "Оптимизация управления отходами производства и потребления в Терском районе"</c:v>
                </c:pt>
                <c:pt idx="1">
                  <c:v>ПП "Профилактика правонарушений"</c:v>
                </c:pt>
              </c:strCache>
            </c:strRef>
          </c:cat>
          <c:val>
            <c:numRef>
              <c:f>'3'!$C$2:$C$3</c:f>
              <c:numCache>
                <c:formatCode>#,##0.0</c:formatCode>
                <c:ptCount val="2"/>
                <c:pt idx="0">
                  <c:v>350</c:v>
                </c:pt>
                <c:pt idx="1">
                  <c:v>951</c:v>
                </c:pt>
              </c:numCache>
            </c:numRef>
          </c:val>
        </c:ser>
        <c:ser>
          <c:idx val="0"/>
          <c:order val="1"/>
          <c:tx>
            <c:strRef>
              <c:f>'3'!$B$1</c:f>
              <c:strCache>
                <c:ptCount val="1"/>
                <c:pt idx="0">
                  <c:v>Решение на 2014 год (∑ 986,8)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'3'!$A$2:$A$3</c:f>
              <c:strCache>
                <c:ptCount val="2"/>
                <c:pt idx="0">
                  <c:v>ВЦП "Оптимизация управления отходами производства и потребления в Терском районе"</c:v>
                </c:pt>
                <c:pt idx="1">
                  <c:v>ПП "Профилактика правонарушений"</c:v>
                </c:pt>
              </c:strCache>
            </c:strRef>
          </c:cat>
          <c:val>
            <c:numRef>
              <c:f>'3'!$B$2:$B$3</c:f>
              <c:numCache>
                <c:formatCode>#,##0.0</c:formatCode>
                <c:ptCount val="2"/>
                <c:pt idx="0">
                  <c:v>50</c:v>
                </c:pt>
                <c:pt idx="1">
                  <c:v>936.8</c:v>
                </c:pt>
              </c:numCache>
            </c:numRef>
          </c:val>
        </c:ser>
        <c:axId val="86431232"/>
        <c:axId val="86432768"/>
      </c:barChart>
      <c:catAx>
        <c:axId val="86431232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86432768"/>
        <c:crosses val="autoZero"/>
        <c:auto val="1"/>
        <c:lblAlgn val="ctr"/>
        <c:lblOffset val="100"/>
      </c:catAx>
      <c:valAx>
        <c:axId val="86432768"/>
        <c:scaling>
          <c:orientation val="minMax"/>
        </c:scaling>
        <c:delete val="1"/>
        <c:axPos val="b"/>
        <c:majorGridlines/>
        <c:numFmt formatCode="#,##0.0" sourceLinked="1"/>
        <c:tickLblPos val="none"/>
        <c:crossAx val="864312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9982216514086812E-2"/>
          <c:y val="0.82611210503096166"/>
          <c:w val="0.95618797068786909"/>
          <c:h val="9.7034878670699071E-2"/>
        </c:manualLayout>
      </c:layout>
      <c:txPr>
        <a:bodyPr/>
        <a:lstStyle/>
        <a:p>
          <a:pPr>
            <a:defRPr sz="1800" b="1"/>
          </a:pPr>
          <a:endParaRPr lang="ru-RU"/>
        </a:p>
      </c:txPr>
    </c:legend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4789128631648335"/>
          <c:y val="1.3299905539253571E-2"/>
          <c:w val="0.51012037223714068"/>
          <c:h val="0.75548960660776565"/>
        </c:manualLayout>
      </c:layout>
      <c:barChart>
        <c:barDir val="bar"/>
        <c:grouping val="clustered"/>
        <c:ser>
          <c:idx val="1"/>
          <c:order val="0"/>
          <c:tx>
            <c:strRef>
              <c:f>'4'!$C$1</c:f>
              <c:strCache>
                <c:ptCount val="1"/>
                <c:pt idx="0">
                  <c:v>Проект на 2015 год (∑ 65 017,5)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'4'!$A$2:$A$5</c:f>
              <c:strCache>
                <c:ptCount val="4"/>
                <c:pt idx="0">
                  <c:v>ВЦП "Модернизация учреждений культуры, искусства, образования в сфере культуры и искусства и создание условий для расширения доступности услуг культуры"</c:v>
                </c:pt>
                <c:pt idx="1">
                  <c:v>ВЦП "Сохранение и развитие культуры муниципального образования терский район"</c:v>
                </c:pt>
                <c:pt idx="2">
                  <c:v>ВЦП "Поддержка семьи и гражданской активности населения в Терском районе"</c:v>
                </c:pt>
                <c:pt idx="3">
                  <c:v>ПП "Дети и молодежь Терского района"</c:v>
                </c:pt>
              </c:strCache>
            </c:strRef>
          </c:cat>
          <c:val>
            <c:numRef>
              <c:f>'4'!$C$2:$C$5</c:f>
              <c:numCache>
                <c:formatCode>#,##0.0</c:formatCode>
                <c:ptCount val="4"/>
                <c:pt idx="0">
                  <c:v>1156.5</c:v>
                </c:pt>
                <c:pt idx="1">
                  <c:v>32112.9</c:v>
                </c:pt>
                <c:pt idx="2">
                  <c:v>31506.1</c:v>
                </c:pt>
                <c:pt idx="3">
                  <c:v>242</c:v>
                </c:pt>
              </c:numCache>
            </c:numRef>
          </c:val>
        </c:ser>
        <c:ser>
          <c:idx val="0"/>
          <c:order val="1"/>
          <c:tx>
            <c:strRef>
              <c:f>'4'!$B$1</c:f>
              <c:strCache>
                <c:ptCount val="1"/>
                <c:pt idx="0">
                  <c:v>Решение на 2014 год (∑ 76 053,4)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'4'!$A$2:$A$5</c:f>
              <c:strCache>
                <c:ptCount val="4"/>
                <c:pt idx="0">
                  <c:v>ВЦП "Модернизация учреждений культуры, искусства, образования в сфере культуры и искусства и создание условий для расширения доступности услуг культуры"</c:v>
                </c:pt>
                <c:pt idx="1">
                  <c:v>ВЦП "Сохранение и развитие культуры муниципального образования терский район"</c:v>
                </c:pt>
                <c:pt idx="2">
                  <c:v>ВЦП "Поддержка семьи и гражданской активности населения в Терском районе"</c:v>
                </c:pt>
                <c:pt idx="3">
                  <c:v>ПП "Дети и молодежь Терского района"</c:v>
                </c:pt>
              </c:strCache>
            </c:strRef>
          </c:cat>
          <c:val>
            <c:numRef>
              <c:f>'4'!$B$2:$B$5</c:f>
              <c:numCache>
                <c:formatCode>#,##0.0</c:formatCode>
                <c:ptCount val="4"/>
                <c:pt idx="0">
                  <c:v>2684.1</c:v>
                </c:pt>
                <c:pt idx="1">
                  <c:v>41215.599999999999</c:v>
                </c:pt>
                <c:pt idx="2">
                  <c:v>31865.7</c:v>
                </c:pt>
                <c:pt idx="3">
                  <c:v>288</c:v>
                </c:pt>
              </c:numCache>
            </c:numRef>
          </c:val>
        </c:ser>
        <c:axId val="86656512"/>
        <c:axId val="86658048"/>
      </c:barChart>
      <c:catAx>
        <c:axId val="86656512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86658048"/>
        <c:crosses val="autoZero"/>
        <c:auto val="1"/>
        <c:lblAlgn val="ctr"/>
        <c:lblOffset val="100"/>
      </c:catAx>
      <c:valAx>
        <c:axId val="86658048"/>
        <c:scaling>
          <c:orientation val="minMax"/>
        </c:scaling>
        <c:delete val="1"/>
        <c:axPos val="b"/>
        <c:majorGridlines/>
        <c:numFmt formatCode="#,##0.0" sourceLinked="1"/>
        <c:tickLblPos val="none"/>
        <c:crossAx val="866565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2611210503096255"/>
          <c:w val="0.97805080182580184"/>
          <c:h val="9.7034878670698932E-2"/>
        </c:manualLayout>
      </c:layout>
      <c:txPr>
        <a:bodyPr/>
        <a:lstStyle/>
        <a:p>
          <a:pPr>
            <a:defRPr sz="1800" b="1"/>
          </a:pPr>
          <a:endParaRPr lang="ru-RU"/>
        </a:p>
      </c:txPr>
    </c:legend>
    <c:plotVisOnly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4789128631648335"/>
          <c:y val="1.3299905539253571E-2"/>
          <c:w val="0.51012037223714068"/>
          <c:h val="0.75548960660776565"/>
        </c:manualLayout>
      </c:layout>
      <c:barChart>
        <c:barDir val="bar"/>
        <c:grouping val="clustered"/>
        <c:ser>
          <c:idx val="1"/>
          <c:order val="0"/>
          <c:tx>
            <c:strRef>
              <c:f>'5'!$C$1</c:f>
              <c:strCache>
                <c:ptCount val="1"/>
                <c:pt idx="0">
                  <c:v>Проект на 2015 год (∑ 62 931)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'5'!$A$2:$A$7</c:f>
              <c:strCache>
                <c:ptCount val="6"/>
                <c:pt idx="0">
                  <c:v>ВЦП "Регулирование  земельных  отношений  на  территории  муниципального образования Терский район"</c:v>
                </c:pt>
                <c:pt idx="1">
                  <c:v>ВЦП "Создание условий для  эффективного  использования   муниципального  имущества муниципального образования Терский район"</c:v>
                </c:pt>
                <c:pt idx="2">
                  <c:v>ВЦП "Формирование квалифицированного кадрового состава муниципальной службы на территории муниципального образования Терский район"</c:v>
                </c:pt>
                <c:pt idx="3">
                  <c:v>ВЦП "Развитие информационного общества, создание системы «Электронный муниципалитет»  в муниципальном образовании Терский район"</c:v>
                </c:pt>
                <c:pt idx="4">
                  <c:v>ВЦП "Информирование населения о деятельности органов местного самоуправления муниципального образования Терский район"</c:v>
                </c:pt>
                <c:pt idx="5">
                  <c:v>ВЦП "Обслуживание деятельности органов местного самоуправления и муниципальных учреждений Терского района"</c:v>
                </c:pt>
              </c:strCache>
            </c:strRef>
          </c:cat>
          <c:val>
            <c:numRef>
              <c:f>'5'!$C$2:$C$7</c:f>
              <c:numCache>
                <c:formatCode>#,##0.0</c:formatCode>
                <c:ptCount val="6"/>
                <c:pt idx="0">
                  <c:v>480</c:v>
                </c:pt>
                <c:pt idx="1">
                  <c:v>190</c:v>
                </c:pt>
                <c:pt idx="2">
                  <c:v>150</c:v>
                </c:pt>
                <c:pt idx="3">
                  <c:v>1166.4000000000001</c:v>
                </c:pt>
                <c:pt idx="4">
                  <c:v>3041.3</c:v>
                </c:pt>
                <c:pt idx="5">
                  <c:v>57903.3</c:v>
                </c:pt>
              </c:numCache>
            </c:numRef>
          </c:val>
        </c:ser>
        <c:ser>
          <c:idx val="0"/>
          <c:order val="1"/>
          <c:tx>
            <c:strRef>
              <c:f>'5'!$B$1</c:f>
              <c:strCache>
                <c:ptCount val="1"/>
                <c:pt idx="0">
                  <c:v>Решение на 2014 год (∑ 53 090,3)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'5'!$A$2:$A$7</c:f>
              <c:strCache>
                <c:ptCount val="6"/>
                <c:pt idx="0">
                  <c:v>ВЦП "Регулирование  земельных  отношений  на  территории  муниципального образования Терский район"</c:v>
                </c:pt>
                <c:pt idx="1">
                  <c:v>ВЦП "Создание условий для  эффективного  использования   муниципального  имущества муниципального образования Терский район"</c:v>
                </c:pt>
                <c:pt idx="2">
                  <c:v>ВЦП "Формирование квалифицированного кадрового состава муниципальной службы на территории муниципального образования Терский район"</c:v>
                </c:pt>
                <c:pt idx="3">
                  <c:v>ВЦП "Развитие информационного общества, создание системы «Электронный муниципалитет»  в муниципальном образовании Терский район"</c:v>
                </c:pt>
                <c:pt idx="4">
                  <c:v>ВЦП "Информирование населения о деятельности органов местного самоуправления муниципального образования Терский район"</c:v>
                </c:pt>
                <c:pt idx="5">
                  <c:v>ВЦП "Обслуживание деятельности органов местного самоуправления и муниципальных учреждений Терского района"</c:v>
                </c:pt>
              </c:strCache>
            </c:strRef>
          </c:cat>
          <c:val>
            <c:numRef>
              <c:f>'5'!$B$2:$B$7</c:f>
              <c:numCache>
                <c:formatCode>#,##0.0</c:formatCode>
                <c:ptCount val="6"/>
                <c:pt idx="0">
                  <c:v>480</c:v>
                </c:pt>
                <c:pt idx="1">
                  <c:v>315</c:v>
                </c:pt>
                <c:pt idx="2">
                  <c:v>170</c:v>
                </c:pt>
                <c:pt idx="3">
                  <c:v>1155.5</c:v>
                </c:pt>
                <c:pt idx="4">
                  <c:v>3000</c:v>
                </c:pt>
                <c:pt idx="5">
                  <c:v>47969.8</c:v>
                </c:pt>
              </c:numCache>
            </c:numRef>
          </c:val>
        </c:ser>
        <c:axId val="86844928"/>
        <c:axId val="86846464"/>
      </c:barChart>
      <c:catAx>
        <c:axId val="86844928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86846464"/>
        <c:crosses val="autoZero"/>
        <c:auto val="1"/>
        <c:lblAlgn val="ctr"/>
        <c:lblOffset val="100"/>
      </c:catAx>
      <c:valAx>
        <c:axId val="86846464"/>
        <c:scaling>
          <c:orientation val="minMax"/>
        </c:scaling>
        <c:delete val="1"/>
        <c:axPos val="b"/>
        <c:majorGridlines/>
        <c:numFmt formatCode="#,##0.0" sourceLinked="1"/>
        <c:tickLblPos val="none"/>
        <c:crossAx val="868449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6689945075398192E-2"/>
          <c:y val="0.82611210503096255"/>
          <c:w val="0.95948014491716715"/>
          <c:h val="9.7034878670698932E-2"/>
        </c:manualLayout>
      </c:layout>
      <c:txPr>
        <a:bodyPr/>
        <a:lstStyle/>
        <a:p>
          <a:pPr>
            <a:defRPr sz="1800" b="1"/>
          </a:pPr>
          <a:endParaRPr lang="ru-RU"/>
        </a:p>
      </c:txPr>
    </c:legend>
    <c:plotVisOnly val="1"/>
  </c:chart>
  <c:externalData r:id="rId1"/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4789128631648335"/>
          <c:y val="1.3299905539253571E-2"/>
          <c:w val="0.51012037223714068"/>
          <c:h val="0.75548960660776565"/>
        </c:manualLayout>
      </c:layout>
      <c:barChart>
        <c:barDir val="bar"/>
        <c:grouping val="clustered"/>
        <c:ser>
          <c:idx val="1"/>
          <c:order val="0"/>
          <c:tx>
            <c:strRef>
              <c:f>'6'!$C$1</c:f>
              <c:strCache>
                <c:ptCount val="1"/>
                <c:pt idx="0">
                  <c:v>Проект на 2015 год (∑ 2 896,9)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'6'!$A$2:$A$3</c:f>
              <c:strCache>
                <c:ptCount val="2"/>
                <c:pt idx="0">
                  <c:v>ВЦП "Организация и создание аварийно-спасательного формирования Терского района"</c:v>
                </c:pt>
                <c:pt idx="1">
                  <c:v>ВЦП "Советршенствование единой дежурно-диспетчерской службы ЕДДС Терского района"</c:v>
                </c:pt>
              </c:strCache>
            </c:strRef>
          </c:cat>
          <c:val>
            <c:numRef>
              <c:f>'6'!$C$2:$C$3</c:f>
              <c:numCache>
                <c:formatCode>#,##0.0</c:formatCode>
                <c:ptCount val="2"/>
                <c:pt idx="0">
                  <c:v>156.69999999999999</c:v>
                </c:pt>
                <c:pt idx="1">
                  <c:v>2740.2</c:v>
                </c:pt>
              </c:numCache>
            </c:numRef>
          </c:val>
        </c:ser>
        <c:ser>
          <c:idx val="0"/>
          <c:order val="1"/>
          <c:tx>
            <c:strRef>
              <c:f>'6'!$B$1</c:f>
              <c:strCache>
                <c:ptCount val="1"/>
                <c:pt idx="0">
                  <c:v>Решение на 2014 год (∑ 2 324,4)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'6'!$A$2:$A$3</c:f>
              <c:strCache>
                <c:ptCount val="2"/>
                <c:pt idx="0">
                  <c:v>ВЦП "Организация и создание аварийно-спасательного формирования Терского района"</c:v>
                </c:pt>
                <c:pt idx="1">
                  <c:v>ВЦП "Советршенствование единой дежурно-диспетчерской службы ЕДДС Терского района"</c:v>
                </c:pt>
              </c:strCache>
            </c:strRef>
          </c:cat>
          <c:val>
            <c:numRef>
              <c:f>'6'!$B$2:$B$3</c:f>
              <c:numCache>
                <c:formatCode>#,##0.0</c:formatCode>
                <c:ptCount val="2"/>
                <c:pt idx="0">
                  <c:v>0</c:v>
                </c:pt>
                <c:pt idx="1">
                  <c:v>2324.4</c:v>
                </c:pt>
              </c:numCache>
            </c:numRef>
          </c:val>
        </c:ser>
        <c:axId val="86816256"/>
        <c:axId val="86817792"/>
      </c:barChart>
      <c:catAx>
        <c:axId val="86816256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86817792"/>
        <c:crosses val="autoZero"/>
        <c:auto val="1"/>
        <c:lblAlgn val="ctr"/>
        <c:lblOffset val="100"/>
      </c:catAx>
      <c:valAx>
        <c:axId val="86817792"/>
        <c:scaling>
          <c:orientation val="minMax"/>
        </c:scaling>
        <c:delete val="1"/>
        <c:axPos val="b"/>
        <c:majorGridlines/>
        <c:numFmt formatCode="#,##0.0" sourceLinked="1"/>
        <c:tickLblPos val="none"/>
        <c:crossAx val="868162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9241011168241393E-2"/>
          <c:y val="0.82611210503096255"/>
          <c:w val="0.89692914721379491"/>
          <c:h val="9.7034878670698932E-2"/>
        </c:manualLayout>
      </c:layout>
      <c:txPr>
        <a:bodyPr/>
        <a:lstStyle/>
        <a:p>
          <a:pPr>
            <a:defRPr sz="1800" b="1"/>
          </a:pPr>
          <a:endParaRPr lang="ru-RU"/>
        </a:p>
      </c:txPr>
    </c:legend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4789128631648335"/>
          <c:y val="1.3299905539253571E-2"/>
          <c:w val="0.51012037223714068"/>
          <c:h val="0.75548960660776565"/>
        </c:manualLayout>
      </c:layout>
      <c:barChart>
        <c:barDir val="bar"/>
        <c:grouping val="clustered"/>
        <c:ser>
          <c:idx val="1"/>
          <c:order val="0"/>
          <c:tx>
            <c:strRef>
              <c:f>'7'!$C$1</c:f>
              <c:strCache>
                <c:ptCount val="1"/>
                <c:pt idx="0">
                  <c:v>Проект на 2015 год (∑ 76 686)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'7'!$A$2:$A$3</c:f>
              <c:strCache>
                <c:ptCount val="2"/>
                <c:pt idx="0">
                  <c:v>ПП "Совершенствование финансовой и бюджетной политики"</c:v>
                </c:pt>
                <c:pt idx="1">
                  <c:v>ПП "Повышение эффективности бюджетных расходов муниципального образования Терский район"</c:v>
                </c:pt>
              </c:strCache>
            </c:strRef>
          </c:cat>
          <c:val>
            <c:numRef>
              <c:f>'7'!$C$2:$C$3</c:f>
              <c:numCache>
                <c:formatCode>#,##0.0</c:formatCode>
                <c:ptCount val="2"/>
                <c:pt idx="0">
                  <c:v>73511.8</c:v>
                </c:pt>
                <c:pt idx="1">
                  <c:v>3174.2</c:v>
                </c:pt>
              </c:numCache>
            </c:numRef>
          </c:val>
        </c:ser>
        <c:ser>
          <c:idx val="0"/>
          <c:order val="1"/>
          <c:tx>
            <c:strRef>
              <c:f>'7'!$B$1</c:f>
              <c:strCache>
                <c:ptCount val="1"/>
                <c:pt idx="0">
                  <c:v>Решение на 2014 год (∑ 349 957,5)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'7'!$A$2:$A$3</c:f>
              <c:strCache>
                <c:ptCount val="2"/>
                <c:pt idx="0">
                  <c:v>ПП "Совершенствование финансовой и бюджетной политики"</c:v>
                </c:pt>
                <c:pt idx="1">
                  <c:v>ПП "Повышение эффективности бюджетных расходов муниципального образования Терский район"</c:v>
                </c:pt>
              </c:strCache>
            </c:strRef>
          </c:cat>
          <c:val>
            <c:numRef>
              <c:f>'7'!$B$2:$B$3</c:f>
              <c:numCache>
                <c:formatCode>#,##0.0</c:formatCode>
                <c:ptCount val="2"/>
                <c:pt idx="0">
                  <c:v>339495.9</c:v>
                </c:pt>
                <c:pt idx="1">
                  <c:v>10461.6</c:v>
                </c:pt>
              </c:numCache>
            </c:numRef>
          </c:val>
        </c:ser>
        <c:axId val="87090688"/>
        <c:axId val="87092224"/>
      </c:barChart>
      <c:catAx>
        <c:axId val="87090688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87092224"/>
        <c:crosses val="autoZero"/>
        <c:auto val="1"/>
        <c:lblAlgn val="ctr"/>
        <c:lblOffset val="100"/>
      </c:catAx>
      <c:valAx>
        <c:axId val="87092224"/>
        <c:scaling>
          <c:orientation val="minMax"/>
        </c:scaling>
        <c:delete val="1"/>
        <c:axPos val="b"/>
        <c:majorGridlines/>
        <c:numFmt formatCode="#,##0.0" sourceLinked="1"/>
        <c:tickLblPos val="none"/>
        <c:crossAx val="870906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2611210503096255"/>
          <c:w val="0.9775870140696985"/>
          <c:h val="9.7034878670698932E-2"/>
        </c:manualLayout>
      </c:layout>
      <c:txPr>
        <a:bodyPr/>
        <a:lstStyle/>
        <a:p>
          <a:pPr>
            <a:defRPr sz="1800" b="1"/>
          </a:pPr>
          <a:endParaRPr lang="ru-RU"/>
        </a:p>
      </c:txPr>
    </c:legend>
    <c:plotVisOnly val="1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2000"/>
          </a:pPr>
          <a:endParaRPr lang="ru-RU"/>
        </a:p>
      </c:txPr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Лист10!$A$2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spPr>
            <a:solidFill>
              <a:srgbClr val="66FFFF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dLbl>
              <c:idx val="0"/>
              <c:layout>
                <c:manualLayout>
                  <c:x val="2.0234727389968291E-2"/>
                  <c:y val="-6.4256838462355779E-3"/>
                </c:manualLayout>
              </c:layout>
              <c:showVal val="1"/>
            </c:dLbl>
            <c:dLbl>
              <c:idx val="1"/>
              <c:layout>
                <c:manualLayout>
                  <c:x val="1.7343938242428421E-2"/>
                  <c:y val="-8.5675784616474349E-3"/>
                </c:manualLayout>
              </c:layout>
              <c:showVal val="1"/>
            </c:dLbl>
            <c:dLbl>
              <c:idx val="2"/>
              <c:layout>
                <c:manualLayout>
                  <c:x val="1.8789389719256332E-2"/>
                  <c:y val="-2.3560840769530453E-2"/>
                </c:manualLayout>
              </c:layout>
              <c:showVal val="1"/>
            </c:dLbl>
            <c:dLbl>
              <c:idx val="3"/>
              <c:layout>
                <c:manualLayout>
                  <c:x val="1.7344052048544226E-2"/>
                  <c:y val="-2.1418946154118591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Лист10!$B$1:$E$1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Лист10!$B$2:$E$2</c:f>
              <c:numCache>
                <c:formatCode>#,##0.00</c:formatCode>
                <c:ptCount val="4"/>
                <c:pt idx="0">
                  <c:v>49654</c:v>
                </c:pt>
                <c:pt idx="1">
                  <c:v>61786.1</c:v>
                </c:pt>
                <c:pt idx="2">
                  <c:v>53905.8</c:v>
                </c:pt>
                <c:pt idx="3">
                  <c:v>51305.8</c:v>
                </c:pt>
              </c:numCache>
            </c:numRef>
          </c:val>
        </c:ser>
        <c:gapWidth val="84"/>
        <c:shape val="cylinder"/>
        <c:axId val="87311104"/>
        <c:axId val="87312640"/>
        <c:axId val="0"/>
      </c:bar3DChart>
      <c:catAx>
        <c:axId val="873111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7312640"/>
        <c:crosses val="autoZero"/>
        <c:auto val="1"/>
        <c:lblAlgn val="ctr"/>
        <c:lblOffset val="100"/>
      </c:catAx>
      <c:valAx>
        <c:axId val="87312640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7311104"/>
        <c:crosses val="autoZero"/>
        <c:crossBetween val="between"/>
      </c:valAx>
    </c:plotArea>
    <c:plotVisOnly val="1"/>
  </c:chart>
  <c:externalData r:id="rId1"/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359"/>
      <c:perspective val="0"/>
    </c:view3D>
    <c:plotArea>
      <c:layout>
        <c:manualLayout>
          <c:layoutTarget val="inner"/>
          <c:xMode val="edge"/>
          <c:yMode val="edge"/>
          <c:x val="1.2546466626169527E-4"/>
          <c:y val="0.14637507201843675"/>
          <c:w val="0.52965787573496548"/>
          <c:h val="0.76523100275116263"/>
        </c:manualLayout>
      </c:layout>
      <c:pie3DChart>
        <c:varyColors val="1"/>
        <c:ser>
          <c:idx val="0"/>
          <c:order val="0"/>
          <c:tx>
            <c:strRef>
              <c:f>Лист10!$B$21</c:f>
              <c:strCache>
                <c:ptCount val="1"/>
                <c:pt idx="0">
                  <c:v>2015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7"/>
          <c:dPt>
            <c:idx val="0"/>
            <c:spPr>
              <a:solidFill>
                <a:srgbClr val="9900FF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rgbClr val="FF00FF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2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3"/>
            <c:spPr>
              <a:solidFill>
                <a:srgbClr val="CC00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4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5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0"/>
              <c:layout>
                <c:manualLayout>
                  <c:x val="-2.684541168465069E-2"/>
                  <c:y val="-7.3627086206984327E-2"/>
                </c:manualLayout>
              </c:layout>
              <c:showVal val="1"/>
            </c:dLbl>
            <c:dLbl>
              <c:idx val="1"/>
              <c:layout>
                <c:manualLayout>
                  <c:x val="3.5455915232818241E-2"/>
                  <c:y val="-7.1300001526958492E-2"/>
                </c:manualLayout>
              </c:layout>
              <c:showVal val="1"/>
            </c:dLbl>
            <c:dLbl>
              <c:idx val="2"/>
              <c:layout>
                <c:manualLayout>
                  <c:x val="-0.17202397443375117"/>
                  <c:y val="-8.2197598603341998E-2"/>
                </c:manualLayout>
              </c:layout>
              <c:showVal val="1"/>
            </c:dLbl>
            <c:dLbl>
              <c:idx val="3"/>
              <c:layout>
                <c:manualLayout>
                  <c:x val="6.4292432195975524E-2"/>
                  <c:y val="1.5995805954119993E-2"/>
                </c:manualLayout>
              </c:layout>
              <c:showVal val="1"/>
            </c:dLbl>
            <c:dLbl>
              <c:idx val="4"/>
              <c:layout>
                <c:manualLayout>
                  <c:x val="-6.524679206765821E-2"/>
                  <c:y val="7.1613536995658394E-2"/>
                </c:manualLayout>
              </c:layout>
              <c:showVal val="1"/>
            </c:dLbl>
            <c:dLbl>
              <c:idx val="5"/>
              <c:layout>
                <c:manualLayout>
                  <c:x val="6.4421296296296504E-2"/>
                  <c:y val="-0.10880902330647586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Лист10!$A$22:$A$27</c:f>
              <c:strCache>
                <c:ptCount val="6"/>
                <c:pt idx="0">
                  <c:v>0102 "Функционирование  высшего должностного лица субъекта Российской Федерации и муниципального образования" (3%)</c:v>
                </c:pt>
                <c:pt idx="1">
                  <c:v>0103 "Функционирование законодательных (представительных) органов государственной власти и представительных органов госуарственной власти и представительных органов муниципальных образований" (5%)</c:v>
                </c:pt>
                <c:pt idx="2">
                  <c:v>0104 "Функционирование Правительства Российской Федерации, высших исполнительных органов государственной власти субъекта Российской Федерации, местных администраций" (46%)</c:v>
                </c:pt>
                <c:pt idx="3">
                  <c:v>0106 "Обеспечение деятельности финансовых, налоговых и таможенных органов и органов финансового (финансово-бюджетного) надзора" (1%)</c:v>
                </c:pt>
                <c:pt idx="4">
                  <c:v>0111 "Резервные фонды" (0%)</c:v>
                </c:pt>
                <c:pt idx="5">
                  <c:v>0113 "Другие общегосударственные вопросы" (46%)</c:v>
                </c:pt>
              </c:strCache>
            </c:strRef>
          </c:cat>
          <c:val>
            <c:numRef>
              <c:f>Лист10!$B$22:$B$27</c:f>
              <c:numCache>
                <c:formatCode>#,##0.00</c:formatCode>
                <c:ptCount val="6"/>
                <c:pt idx="0">
                  <c:v>1576.1</c:v>
                </c:pt>
                <c:pt idx="1">
                  <c:v>2973.6</c:v>
                </c:pt>
                <c:pt idx="2">
                  <c:v>22549.9</c:v>
                </c:pt>
                <c:pt idx="3" formatCode="0.00">
                  <c:v>1087.0999999999999</c:v>
                </c:pt>
                <c:pt idx="4" formatCode="0.00">
                  <c:v>100</c:v>
                </c:pt>
                <c:pt idx="5">
                  <c:v>33499.4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2408638876471902"/>
          <c:y val="1.1544375882016877E-2"/>
          <c:w val="0.47397280580102424"/>
          <c:h val="0.98845562411798316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Лист1!$B$13</c:f>
              <c:strCache>
                <c:ptCount val="1"/>
                <c:pt idx="0">
                  <c:v>Проект 2016 год</c:v>
                </c:pt>
              </c:strCache>
            </c:strRef>
          </c:tx>
          <c:explosion val="11"/>
          <c:dPt>
            <c:idx val="0"/>
            <c:spPr>
              <a:solidFill>
                <a:srgbClr val="92D050"/>
              </a:solidFill>
            </c:spPr>
          </c:dPt>
          <c:dPt>
            <c:idx val="1"/>
            <c:explosion val="3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0.21535266143004669"/>
                  <c:y val="5.5595677312575342E-3"/>
                </c:manualLayout>
              </c:layout>
              <c:showVal val="1"/>
            </c:dLbl>
            <c:dLbl>
              <c:idx val="1"/>
              <c:layout>
                <c:manualLayout>
                  <c:x val="0.15571044937763481"/>
                  <c:y val="-6.181640639190449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Лист1!$A$14:$A$15</c:f>
              <c:strCache>
                <c:ptCount val="2"/>
                <c:pt idx="0">
                  <c:v>Общий объём доходов</c:v>
                </c:pt>
                <c:pt idx="1">
                  <c:v>Общий объём расходов</c:v>
                </c:pt>
              </c:strCache>
            </c:strRef>
          </c:cat>
          <c:val>
            <c:numRef>
              <c:f>Лист1!$B$14:$B$15</c:f>
              <c:numCache>
                <c:formatCode>#,##0.00</c:formatCode>
                <c:ptCount val="2"/>
                <c:pt idx="0">
                  <c:v>313270</c:v>
                </c:pt>
                <c:pt idx="1">
                  <c:v>356677.1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Лист10!$G$2</c:f>
              <c:strCache>
                <c:ptCount val="1"/>
                <c:pt idx="0">
                  <c:v>Национальная оборона</c:v>
                </c:pt>
              </c:strCache>
            </c:strRef>
          </c:tx>
          <c:spPr>
            <a:solidFill>
              <a:srgbClr val="4859F6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dLbl>
              <c:idx val="0"/>
              <c:layout>
                <c:manualLayout>
                  <c:x val="2.6229324614396806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1.8943401110397766E-2"/>
                  <c:y val="-2.3006465854419386E-2"/>
                </c:manualLayout>
              </c:layout>
              <c:showVal val="1"/>
            </c:dLbl>
            <c:dLbl>
              <c:idx val="2"/>
              <c:layout>
                <c:manualLayout>
                  <c:x val="1.4571847007998219E-2"/>
                  <c:y val="-1.0457484479281577E-2"/>
                </c:manualLayout>
              </c:layout>
              <c:showVal val="1"/>
            </c:dLbl>
            <c:dLbl>
              <c:idx val="3"/>
              <c:layout>
                <c:manualLayout>
                  <c:x val="1.0200292905598813E-2"/>
                  <c:y val="-1.6731975166850464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</c:dLbls>
          <c:cat>
            <c:numRef>
              <c:f>Лист10!$H$1:$K$1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Лист10!$H$2:$K$2</c:f>
              <c:numCache>
                <c:formatCode>General</c:formatCode>
                <c:ptCount val="4"/>
                <c:pt idx="0" formatCode="0.0">
                  <c:v>116.1</c:v>
                </c:pt>
                <c:pt idx="1">
                  <c:v>110.2</c:v>
                </c:pt>
                <c:pt idx="2" formatCode="0.0">
                  <c:v>111.6</c:v>
                </c:pt>
                <c:pt idx="3" formatCode="0.0">
                  <c:v>106.5</c:v>
                </c:pt>
              </c:numCache>
            </c:numRef>
          </c:val>
        </c:ser>
        <c:gapWidth val="107"/>
        <c:shape val="cylinder"/>
        <c:axId val="87500288"/>
        <c:axId val="87501824"/>
        <c:axId val="0"/>
      </c:bar3DChart>
      <c:catAx>
        <c:axId val="875002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87501824"/>
        <c:crosses val="autoZero"/>
        <c:auto val="1"/>
        <c:lblAlgn val="ctr"/>
        <c:lblOffset val="100"/>
      </c:catAx>
      <c:valAx>
        <c:axId val="87501824"/>
        <c:scaling>
          <c:orientation val="minMax"/>
        </c:scaling>
        <c:axPos val="l"/>
        <c:majorGridlines/>
        <c:numFmt formatCode="0.0" sourceLinked="1"/>
        <c:tickLblPos val="nextTo"/>
        <c:crossAx val="87500288"/>
        <c:crosses val="autoZero"/>
        <c:crossBetween val="between"/>
      </c:valAx>
    </c:plotArea>
    <c:plotVisOnly val="1"/>
  </c:chart>
  <c:externalData r:id="rId1"/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Лист10!$M$2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dLbl>
              <c:idx val="0"/>
              <c:layout>
                <c:manualLayout>
                  <c:x val="2.3314955212797157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1.8943401110397703E-2"/>
                  <c:y val="-1.0840076942354015E-2"/>
                </c:manualLayout>
              </c:layout>
              <c:showVal val="1"/>
            </c:dLbl>
            <c:dLbl>
              <c:idx val="2"/>
              <c:layout>
                <c:manualLayout>
                  <c:x val="2.0400585811197511E-2"/>
                  <c:y val="-1.0840076942354015E-2"/>
                </c:manualLayout>
              </c:layout>
              <c:showVal val="1"/>
            </c:dLbl>
            <c:dLbl>
              <c:idx val="3"/>
              <c:layout>
                <c:manualLayout>
                  <c:x val="1.7486216409597868E-2"/>
                  <c:y val="-1.3008092330824802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Лист10!$N$1:$Q$1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Лист10!$N$2:$Q$2</c:f>
              <c:numCache>
                <c:formatCode>#,##0.00</c:formatCode>
                <c:ptCount val="4"/>
                <c:pt idx="0">
                  <c:v>3871.7</c:v>
                </c:pt>
                <c:pt idx="1">
                  <c:v>4025.6</c:v>
                </c:pt>
                <c:pt idx="2">
                  <c:v>4159.1000000000004</c:v>
                </c:pt>
                <c:pt idx="3">
                  <c:v>4131.3</c:v>
                </c:pt>
              </c:numCache>
            </c:numRef>
          </c:val>
        </c:ser>
        <c:shape val="cylinder"/>
        <c:axId val="87535616"/>
        <c:axId val="87537152"/>
        <c:axId val="0"/>
      </c:bar3DChart>
      <c:catAx>
        <c:axId val="875356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87537152"/>
        <c:crosses val="autoZero"/>
        <c:auto val="1"/>
        <c:lblAlgn val="ctr"/>
        <c:lblOffset val="100"/>
      </c:catAx>
      <c:valAx>
        <c:axId val="87537152"/>
        <c:scaling>
          <c:orientation val="minMax"/>
        </c:scaling>
        <c:axPos val="l"/>
        <c:majorGridlines/>
        <c:numFmt formatCode="0%" sourceLinked="1"/>
        <c:tickLblPos val="nextTo"/>
        <c:crossAx val="87535616"/>
        <c:crosses val="autoZero"/>
        <c:crossBetween val="between"/>
      </c:valAx>
    </c:plotArea>
    <c:plotVisOnly val="1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359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Лист10!$N$20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BBB59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Pt>
            <c:idx val="0"/>
            <c:explosion val="8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1"/>
              <c:layout>
                <c:manualLayout>
                  <c:x val="0.18295406824147131"/>
                  <c:y val="-0.12394794400699922"/>
                </c:manualLayout>
              </c:layout>
              <c:showVal val="1"/>
            </c:dLbl>
            <c:spPr>
              <a:noFill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Лист10!$M$21:$M$22</c:f>
              <c:strCache>
                <c:ptCount val="2"/>
                <c:pt idx="0">
                  <c:v>0304 "Органы юстиции" (45%)</c:v>
                </c:pt>
                <c:pt idx="1">
                  <c:v>0309 "Защита населения и территории от чрезвычайных ситуаций природного и техногенного характера, гражданская оборона" (55%)</c:v>
                </c:pt>
              </c:strCache>
            </c:strRef>
          </c:cat>
          <c:val>
            <c:numRef>
              <c:f>Лист10!$N$21:$N$22</c:f>
              <c:numCache>
                <c:formatCode>#,##0.00</c:formatCode>
                <c:ptCount val="2"/>
                <c:pt idx="0">
                  <c:v>1128.7</c:v>
                </c:pt>
                <c:pt idx="1">
                  <c:v>2896.9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93217642812137"/>
          <c:y val="0.19726653733500704"/>
          <c:w val="0.32193512751398784"/>
          <c:h val="0.54508045190003418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Лист10!$S$2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dLbl>
              <c:idx val="0"/>
              <c:layout>
                <c:manualLayout>
                  <c:x val="2.6229324614396841E-2"/>
                  <c:y val="-6.5843433646928049E-3"/>
                </c:manualLayout>
              </c:layout>
              <c:showVal val="1"/>
            </c:dLbl>
            <c:dLbl>
              <c:idx val="1"/>
              <c:layout>
                <c:manualLayout>
                  <c:x val="2.185777051199745E-2"/>
                  <c:y val="-4.3895622431285334E-3"/>
                </c:manualLayout>
              </c:layout>
              <c:showVal val="1"/>
            </c:dLbl>
            <c:dLbl>
              <c:idx val="2"/>
              <c:layout>
                <c:manualLayout>
                  <c:x val="1.7486216409597868E-2"/>
                  <c:y val="-1.7558248972514019E-2"/>
                </c:manualLayout>
              </c:layout>
              <c:showVal val="1"/>
            </c:dLbl>
            <c:dLbl>
              <c:idx val="3"/>
              <c:layout>
                <c:manualLayout>
                  <c:x val="1.7486216409597868E-2"/>
                  <c:y val="-1.7558248972514019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Лист10!$T$1:$W$1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Лист10!$T$2:$W$2</c:f>
              <c:numCache>
                <c:formatCode>#,##0.00</c:formatCode>
                <c:ptCount val="4"/>
                <c:pt idx="0">
                  <c:v>36506</c:v>
                </c:pt>
                <c:pt idx="1">
                  <c:v>30500.3</c:v>
                </c:pt>
                <c:pt idx="2">
                  <c:v>22410.400000000001</c:v>
                </c:pt>
                <c:pt idx="3">
                  <c:v>21225.4</c:v>
                </c:pt>
              </c:numCache>
            </c:numRef>
          </c:val>
        </c:ser>
        <c:shape val="cylinder"/>
        <c:axId val="87562496"/>
        <c:axId val="87576576"/>
        <c:axId val="0"/>
      </c:bar3DChart>
      <c:catAx>
        <c:axId val="875624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7576576"/>
        <c:crosses val="autoZero"/>
        <c:auto val="1"/>
        <c:lblAlgn val="ctr"/>
        <c:lblOffset val="100"/>
      </c:catAx>
      <c:valAx>
        <c:axId val="87576576"/>
        <c:scaling>
          <c:orientation val="minMax"/>
        </c:scaling>
        <c:axPos val="l"/>
        <c:majorGridlines/>
        <c:numFmt formatCode="0%" sourceLinked="1"/>
        <c:tickLblPos val="nextTo"/>
        <c:crossAx val="87562496"/>
        <c:crosses val="autoZero"/>
        <c:crossBetween val="between"/>
      </c:valAx>
    </c:plotArea>
    <c:plotVisOnly val="1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24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Лист10!$T$20</c:f>
              <c:strCache>
                <c:ptCount val="1"/>
                <c:pt idx="0">
                  <c:v>2015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11"/>
          <c:dPt>
            <c:idx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2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3"/>
            <c:spPr>
              <a:solidFill>
                <a:srgbClr val="9900FF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4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1"/>
              <c:layout>
                <c:manualLayout>
                  <c:x val="-8.2836067155048747E-3"/>
                  <c:y val="-6.710464721321599E-2"/>
                </c:manualLayout>
              </c:layout>
              <c:showVal val="1"/>
            </c:dLbl>
            <c:dLbl>
              <c:idx val="3"/>
              <c:layout>
                <c:manualLayout>
                  <c:x val="0.17230222331963657"/>
                  <c:y val="0.14472421279076991"/>
                </c:manualLayout>
              </c:layout>
              <c:showVal val="1"/>
            </c:dLbl>
            <c:dLbl>
              <c:idx val="4"/>
              <c:layout>
                <c:manualLayout>
                  <c:x val="2.3314955212797157E-2"/>
                  <c:y val="0.13323928609818741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Лист10!$S$21:$S$25</c:f>
              <c:strCache>
                <c:ptCount val="5"/>
                <c:pt idx="0">
                  <c:v>0402 "Топливно-энергетический комплекс" (38%)</c:v>
                </c:pt>
                <c:pt idx="1">
                  <c:v>0405 "Сельское хозяйство и рыболовство (0%)</c:v>
                </c:pt>
                <c:pt idx="2">
                  <c:v>0408 "Транспорт" (52%)</c:v>
                </c:pt>
                <c:pt idx="3">
                  <c:v>0410 "Связь и информатика" (4%)</c:v>
                </c:pt>
                <c:pt idx="4">
                  <c:v>0412 "Другие вопросы в области национальной экономики" (5%)</c:v>
                </c:pt>
              </c:strCache>
            </c:strRef>
          </c:cat>
          <c:val>
            <c:numRef>
              <c:f>Лист10!$T$21:$T$25</c:f>
              <c:numCache>
                <c:formatCode>0.0</c:formatCode>
                <c:ptCount val="5"/>
                <c:pt idx="0" formatCode="#,##0.00">
                  <c:v>7547.4</c:v>
                </c:pt>
                <c:pt idx="1">
                  <c:v>700</c:v>
                </c:pt>
                <c:pt idx="2" formatCode="#,##0.00">
                  <c:v>19035.099999999929</c:v>
                </c:pt>
                <c:pt idx="3" formatCode="#,##0.00">
                  <c:v>2164.1999999999998</c:v>
                </c:pt>
                <c:pt idx="4" formatCode="#,##0.00">
                  <c:v>1053.5999999999999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3768628442684905"/>
          <c:y val="7.3302578746845912E-2"/>
          <c:w val="0.35357060736835388"/>
          <c:h val="0.8402261557769205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Лист10!$AC$2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dLbl>
              <c:idx val="0"/>
              <c:layout>
                <c:manualLayout>
                  <c:x val="2.0400585811197511E-2"/>
                  <c:y val="-1.5555446681038103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</c:dLbls>
          <c:cat>
            <c:numRef>
              <c:f>Лист10!$AD$1:$AG$1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Лист10!$AD$2:$AG$2</c:f>
              <c:numCache>
                <c:formatCode>#,##0.00</c:formatCode>
                <c:ptCount val="4"/>
                <c:pt idx="0">
                  <c:v>253800</c:v>
                </c:pt>
                <c:pt idx="1">
                  <c:v>0</c:v>
                </c:pt>
                <c:pt idx="2" formatCode="0.00">
                  <c:v>0</c:v>
                </c:pt>
                <c:pt idx="3" formatCode="0.00">
                  <c:v>0</c:v>
                </c:pt>
              </c:numCache>
            </c:numRef>
          </c:val>
        </c:ser>
        <c:shape val="cylinder"/>
        <c:axId val="87664512"/>
        <c:axId val="87666048"/>
        <c:axId val="87575616"/>
      </c:bar3DChart>
      <c:catAx>
        <c:axId val="876645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7666048"/>
        <c:crosses val="autoZero"/>
        <c:auto val="1"/>
        <c:lblAlgn val="ctr"/>
        <c:lblOffset val="100"/>
      </c:catAx>
      <c:valAx>
        <c:axId val="87666048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7664512"/>
        <c:crosses val="autoZero"/>
        <c:crossBetween val="between"/>
      </c:valAx>
      <c:serAx>
        <c:axId val="87575616"/>
        <c:scaling>
          <c:orientation val="minMax"/>
        </c:scaling>
        <c:delete val="1"/>
        <c:axPos val="b"/>
        <c:tickLblPos val="none"/>
        <c:crossAx val="87666048"/>
        <c:crosses val="autoZero"/>
      </c:serAx>
    </c:plotArea>
    <c:plotVisOnly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Лист10!$AJ$2</c:f>
              <c:strCache>
                <c:ptCount val="1"/>
                <c:pt idx="0">
                  <c:v>Охрана окружающей среды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dLbl>
              <c:idx val="0"/>
              <c:layout>
                <c:manualLayout>
                  <c:x val="1.7486216409597893E-2"/>
                  <c:y val="9.3333072033394165E-2"/>
                </c:manualLayout>
              </c:layout>
              <c:showVal val="1"/>
            </c:dLbl>
            <c:dLbl>
              <c:idx val="1"/>
              <c:layout>
                <c:manualLayout>
                  <c:x val="1.4571847007998219E-2"/>
                  <c:y val="0.18888836006758344"/>
                </c:manualLayout>
              </c:layout>
              <c:showVal val="1"/>
            </c:dLbl>
            <c:dLbl>
              <c:idx val="2"/>
              <c:layout>
                <c:manualLayout>
                  <c:x val="-1.4571847007998223E-3"/>
                  <c:y val="-1.5555512005565689E-2"/>
                </c:manualLayout>
              </c:layout>
              <c:showVal val="1"/>
            </c:dLbl>
            <c:dLbl>
              <c:idx val="3"/>
              <c:layout>
                <c:manualLayout>
                  <c:x val="1.4571847007998223E-3"/>
                  <c:y val="-1.5555512005565689E-2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</c:dLbls>
          <c:cat>
            <c:numRef>
              <c:f>Лист10!$AK$1:$AN$1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Лист10!$AK$2:$AN$2</c:f>
              <c:numCache>
                <c:formatCode>General</c:formatCode>
                <c:ptCount val="4"/>
                <c:pt idx="0">
                  <c:v>536.79999999999995</c:v>
                </c:pt>
                <c:pt idx="1">
                  <c:v>1412.5</c:v>
                </c:pt>
                <c:pt idx="2">
                  <c:v>50</c:v>
                </c:pt>
                <c:pt idx="3">
                  <c:v>50</c:v>
                </c:pt>
              </c:numCache>
            </c:numRef>
          </c:val>
        </c:ser>
        <c:shape val="cylinder"/>
        <c:axId val="87774720"/>
        <c:axId val="87776256"/>
        <c:axId val="87668032"/>
      </c:bar3DChart>
      <c:catAx>
        <c:axId val="877747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7776256"/>
        <c:crosses val="autoZero"/>
        <c:auto val="1"/>
        <c:lblAlgn val="ctr"/>
        <c:lblOffset val="100"/>
      </c:catAx>
      <c:valAx>
        <c:axId val="877762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7774720"/>
        <c:crosses val="autoZero"/>
        <c:crossBetween val="between"/>
      </c:valAx>
      <c:serAx>
        <c:axId val="87668032"/>
        <c:scaling>
          <c:orientation val="minMax"/>
        </c:scaling>
        <c:delete val="1"/>
        <c:axPos val="b"/>
        <c:tickLblPos val="none"/>
        <c:crossAx val="87776256"/>
        <c:crosses val="autoZero"/>
      </c:serAx>
    </c:plotArea>
    <c:plotVisOnly val="1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Лист10!$AQ$2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dLbl>
              <c:idx val="0"/>
              <c:layout>
                <c:manualLayout>
                  <c:x val="1.1657477606398623E-2"/>
                  <c:y val="-0.24888714689661032"/>
                </c:manualLayout>
              </c:layout>
              <c:showVal val="1"/>
            </c:dLbl>
            <c:dLbl>
              <c:idx val="1"/>
              <c:layout>
                <c:manualLayout>
                  <c:x val="5.8287388031992892E-3"/>
                  <c:y val="-0.36888630700747793"/>
                </c:manualLayout>
              </c:layout>
              <c:showVal val="1"/>
            </c:dLbl>
            <c:dLbl>
              <c:idx val="2"/>
              <c:layout>
                <c:manualLayout>
                  <c:x val="7.2859235039991433E-3"/>
                  <c:y val="-0.27110921358380696"/>
                </c:manualLayout>
              </c:layout>
              <c:showVal val="1"/>
            </c:dLbl>
            <c:dLbl>
              <c:idx val="3"/>
              <c:layout>
                <c:manualLayout>
                  <c:x val="7.2859235039991433E-3"/>
                  <c:y val="-0.19110977350989669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</c:dLbls>
          <c:cat>
            <c:numRef>
              <c:f>Лист10!$AR$1:$AU$1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Лист10!$AR$2:$AU$2</c:f>
              <c:numCache>
                <c:formatCode>#,##0.00</c:formatCode>
                <c:ptCount val="4"/>
                <c:pt idx="0">
                  <c:v>163818</c:v>
                </c:pt>
                <c:pt idx="1">
                  <c:v>171856.7</c:v>
                </c:pt>
                <c:pt idx="2">
                  <c:v>164393.1</c:v>
                </c:pt>
                <c:pt idx="3">
                  <c:v>156732.1</c:v>
                </c:pt>
              </c:numCache>
            </c:numRef>
          </c:val>
        </c:ser>
        <c:shape val="cylinder"/>
        <c:axId val="87897216"/>
        <c:axId val="87898752"/>
        <c:axId val="0"/>
      </c:bar3DChart>
      <c:catAx>
        <c:axId val="878972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 i="0"/>
            </a:pPr>
            <a:endParaRPr lang="ru-RU"/>
          </a:p>
        </c:txPr>
        <c:crossAx val="87898752"/>
        <c:crosses val="autoZero"/>
        <c:auto val="1"/>
        <c:lblAlgn val="ctr"/>
        <c:lblOffset val="100"/>
      </c:catAx>
      <c:valAx>
        <c:axId val="87898752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7897216"/>
        <c:crosses val="autoZero"/>
        <c:crossBetween val="between"/>
      </c:valAx>
    </c:plotArea>
    <c:plotVisOnly val="1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21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Лист10!$AR$20</c:f>
              <c:strCache>
                <c:ptCount val="1"/>
                <c:pt idx="0">
                  <c:v>2015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Pt>
            <c:idx val="0"/>
            <c:explosion val="4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explosion val="5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2"/>
            <c:explosion val="5"/>
            <c:spPr>
              <a:solidFill>
                <a:srgbClr val="7030A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3"/>
            <c:explosion val="8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0"/>
              <c:layout>
                <c:manualLayout>
                  <c:x val="0.1443325313502479"/>
                  <c:y val="3.98268149725321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72 </a:t>
                    </a:r>
                    <a:r>
                      <a:rPr lang="en-US" dirty="0" smtClean="0"/>
                      <a:t>208</a:t>
                    </a:r>
                    <a:r>
                      <a:rPr lang="ru-RU" dirty="0" smtClean="0"/>
                      <a:t>,00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0.20229184893554972"/>
                  <c:y val="-9.8439229592928501E-2"/>
                </c:manualLayout>
              </c:layout>
              <c:showVal val="1"/>
            </c:dLbl>
            <c:dLbl>
              <c:idx val="2"/>
              <c:layout>
                <c:manualLayout>
                  <c:x val="0.14590069991251092"/>
                  <c:y val="8.7584620104305164E-2"/>
                </c:manualLayout>
              </c:layout>
              <c:showVal val="1"/>
            </c:dLbl>
            <c:dLbl>
              <c:idx val="3"/>
              <c:layout>
                <c:manualLayout>
                  <c:x val="-7.592616895110342E-2"/>
                  <c:y val="-1.6942465003753328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Лист10!$AQ$21:$AQ$24</c:f>
              <c:strCache>
                <c:ptCount val="4"/>
                <c:pt idx="0">
                  <c:v>0701 "Дошкольное образование (32%)</c:v>
                </c:pt>
                <c:pt idx="1">
                  <c:v>0702 "Общее образование" (65%)</c:v>
                </c:pt>
                <c:pt idx="2">
                  <c:v>0707 "Молодежная политика и оздоровление детей" (1%)</c:v>
                </c:pt>
                <c:pt idx="3">
                  <c:v>0709 "Другие вопросы в области образования" (2%)</c:v>
                </c:pt>
              </c:strCache>
            </c:strRef>
          </c:cat>
          <c:val>
            <c:numRef>
              <c:f>Лист10!$AR$21:$AR$24</c:f>
              <c:numCache>
                <c:formatCode>#,##0.00</c:formatCode>
                <c:ptCount val="4"/>
                <c:pt idx="0" formatCode="#,##0">
                  <c:v>72207.600000000006</c:v>
                </c:pt>
                <c:pt idx="1">
                  <c:v>95615.4</c:v>
                </c:pt>
                <c:pt idx="2">
                  <c:v>1933.8</c:v>
                </c:pt>
                <c:pt idx="3">
                  <c:v>2099.9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3056810927187124"/>
          <c:y val="7.2511559546808324E-2"/>
          <c:w val="0.36017268671355185"/>
          <c:h val="0.84463411242571929"/>
        </c:manualLayout>
      </c:layout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/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Лист10!$AW$2</c:f>
              <c:strCache>
                <c:ptCount val="1"/>
                <c:pt idx="0">
                  <c:v>Культура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dLbl>
              <c:idx val="0"/>
              <c:layout>
                <c:manualLayout>
                  <c:x val="2.0234727389968291E-2"/>
                  <c:y val="-4.6560706896183954E-2"/>
                </c:manualLayout>
              </c:layout>
              <c:showVal val="1"/>
            </c:dLbl>
            <c:dLbl>
              <c:idx val="1"/>
              <c:layout>
                <c:manualLayout>
                  <c:x val="3.3242766426376621E-2"/>
                  <c:y val="-3.3862332288133991E-2"/>
                </c:manualLayout>
              </c:layout>
              <c:showVal val="1"/>
            </c:dLbl>
            <c:dLbl>
              <c:idx val="2"/>
              <c:layout>
                <c:manualLayout>
                  <c:x val="2.3125402731392193E-2"/>
                  <c:y val="-2.9629540752117062E-2"/>
                </c:manualLayout>
              </c:layout>
              <c:showVal val="1"/>
            </c:dLbl>
            <c:dLbl>
              <c:idx val="3"/>
              <c:layout>
                <c:manualLayout>
                  <c:x val="1.8789389719256325E-2"/>
                  <c:y val="-1.6931166144066905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</c:dLbls>
          <c:cat>
            <c:numRef>
              <c:f>Лист10!$AX$1:$BA$1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Лист10!$AX$2:$BA$2</c:f>
              <c:numCache>
                <c:formatCode>#,##0.00</c:formatCode>
                <c:ptCount val="4"/>
                <c:pt idx="0">
                  <c:v>39957</c:v>
                </c:pt>
                <c:pt idx="1">
                  <c:v>28677.8</c:v>
                </c:pt>
                <c:pt idx="2">
                  <c:v>24078.400000000001</c:v>
                </c:pt>
                <c:pt idx="3">
                  <c:v>23230</c:v>
                </c:pt>
              </c:numCache>
            </c:numRef>
          </c:val>
        </c:ser>
        <c:shape val="cylinder"/>
        <c:axId val="87740800"/>
        <c:axId val="87742336"/>
        <c:axId val="0"/>
      </c:bar3DChart>
      <c:catAx>
        <c:axId val="877408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7742336"/>
        <c:crosses val="autoZero"/>
        <c:auto val="1"/>
        <c:lblAlgn val="ctr"/>
        <c:lblOffset val="100"/>
      </c:catAx>
      <c:valAx>
        <c:axId val="87742336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7740800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Лист1!$B$18</c:f>
              <c:strCache>
                <c:ptCount val="1"/>
                <c:pt idx="0">
                  <c:v>Проект 2017 год</c:v>
                </c:pt>
              </c:strCache>
            </c:strRef>
          </c:tx>
          <c:spPr>
            <a:solidFill>
              <a:srgbClr val="92D050"/>
            </a:solidFill>
          </c:spPr>
          <c:explosion val="5"/>
          <c:dPt>
            <c:idx val="1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0.23326316111531398"/>
                  <c:y val="6.0899329709530993E-3"/>
                </c:manualLayout>
              </c:layout>
              <c:showVal val="1"/>
            </c:dLbl>
            <c:dLbl>
              <c:idx val="1"/>
              <c:layout>
                <c:manualLayout>
                  <c:x val="0.13960052170231288"/>
                  <c:y val="-7.696626150611281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Лист1!$A$19:$A$20</c:f>
              <c:strCache>
                <c:ptCount val="2"/>
                <c:pt idx="0">
                  <c:v>Общий объём доходов</c:v>
                </c:pt>
                <c:pt idx="1">
                  <c:v>Общий объём расходов</c:v>
                </c:pt>
              </c:strCache>
            </c:strRef>
          </c:cat>
          <c:val>
            <c:numRef>
              <c:f>Лист1!$B$19:$B$20</c:f>
              <c:numCache>
                <c:formatCode>#,##0.00</c:formatCode>
                <c:ptCount val="2"/>
                <c:pt idx="0">
                  <c:v>312820.2</c:v>
                </c:pt>
                <c:pt idx="1">
                  <c:v>339265.7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2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Лист10!$AX$20</c:f>
              <c:strCache>
                <c:ptCount val="1"/>
                <c:pt idx="0">
                  <c:v>2015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8"/>
          <c:dPt>
            <c:idx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2"/>
            <c:spPr>
              <a:solidFill>
                <a:srgbClr val="7030A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3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0"/>
              <c:layout>
                <c:manualLayout>
                  <c:x val="-0.20106027971520873"/>
                  <c:y val="-0.12955064342776992"/>
                </c:manualLayout>
              </c:layout>
              <c:showVal val="1"/>
            </c:dLbl>
            <c:dLbl>
              <c:idx val="1"/>
              <c:layout>
                <c:manualLayout>
                  <c:x val="0.1065857749400035"/>
                  <c:y val="9.9572774599406607E-3"/>
                </c:manualLayout>
              </c:layout>
              <c:showVal val="1"/>
            </c:dLbl>
            <c:dLbl>
              <c:idx val="2"/>
              <c:layout>
                <c:manualLayout>
                  <c:x val="-2.3888342082240003E-2"/>
                  <c:y val="-3.8076698745990081E-2"/>
                </c:manualLayout>
              </c:layout>
              <c:showVal val="1"/>
            </c:dLbl>
            <c:dLbl>
              <c:idx val="3"/>
              <c:layout>
                <c:manualLayout>
                  <c:x val="5.9148293963254585E-2"/>
                  <c:y val="3.553514144065364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200</a:t>
                    </a:r>
                    <a:r>
                      <a:rPr lang="ru-RU" dirty="0" smtClean="0"/>
                      <a:t>,00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Лист10!$AW$21:$AW$24</c:f>
              <c:strCache>
                <c:ptCount val="4"/>
                <c:pt idx="0">
                  <c:v>библиотеки (65%)</c:v>
                </c:pt>
                <c:pt idx="1">
                  <c:v>музеи (26%)</c:v>
                </c:pt>
                <c:pt idx="2">
                  <c:v>межбюджетные трансферты (8%)</c:v>
                </c:pt>
                <c:pt idx="3">
                  <c:v>другие вопросы в области культуры (1%)</c:v>
                </c:pt>
              </c:strCache>
            </c:strRef>
          </c:cat>
          <c:val>
            <c:numRef>
              <c:f>Лист10!$AX$21:$AX$24</c:f>
              <c:numCache>
                <c:formatCode>#,##0.00</c:formatCode>
                <c:ptCount val="4"/>
                <c:pt idx="0">
                  <c:v>16656.400000000001</c:v>
                </c:pt>
                <c:pt idx="1">
                  <c:v>7405.6</c:v>
                </c:pt>
                <c:pt idx="2">
                  <c:v>4225.8</c:v>
                </c:pt>
                <c:pt idx="3" formatCode="General">
                  <c:v>200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284092270312568"/>
          <c:y val="7.518824094280753E-2"/>
          <c:w val="0.31841596909208242"/>
          <c:h val="0.86295681411915603"/>
        </c:manualLayout>
      </c:layout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spPr>
    <a:solidFill>
      <a:sysClr val="window" lastClr="FFFFFF"/>
    </a:solidFill>
  </c:sp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Лист10!$BE$2</c:f>
              <c:strCache>
                <c:ptCount val="1"/>
                <c:pt idx="0">
                  <c:v>Здравоохранение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dLbl>
              <c:idx val="0"/>
              <c:layout>
                <c:manualLayout>
                  <c:x val="1.5277777777777781E-2"/>
                  <c:y val="2.3560840769530453E-2"/>
                </c:manualLayout>
              </c:layout>
              <c:showVal val="1"/>
            </c:dLbl>
            <c:dLbl>
              <c:idx val="1"/>
              <c:layout>
                <c:manualLayout>
                  <c:x val="2.0833333333333412E-2"/>
                  <c:y val="-3.6412208462001758E-2"/>
                </c:manualLayout>
              </c:layout>
              <c:showVal val="1"/>
            </c:dLbl>
            <c:dLbl>
              <c:idx val="2"/>
              <c:layout>
                <c:manualLayout>
                  <c:x val="2.0833333333333412E-2"/>
                  <c:y val="-5.3547365385296475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</c:dLbls>
          <c:cat>
            <c:numRef>
              <c:f>Лист10!$BF$1:$BI$1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Лист10!$BF$2:$BI$2</c:f>
              <c:numCache>
                <c:formatCode>#,##0.00</c:formatCode>
                <c:ptCount val="4"/>
                <c:pt idx="0">
                  <c:v>2815</c:v>
                </c:pt>
                <c:pt idx="1">
                  <c:v>1930</c:v>
                </c:pt>
                <c:pt idx="2">
                  <c:v>1930</c:v>
                </c:pt>
                <c:pt idx="3">
                  <c:v>0</c:v>
                </c:pt>
              </c:numCache>
            </c:numRef>
          </c:val>
        </c:ser>
        <c:shape val="cylinder"/>
        <c:axId val="88047616"/>
        <c:axId val="88049152"/>
        <c:axId val="0"/>
      </c:bar3DChart>
      <c:catAx>
        <c:axId val="880476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8049152"/>
        <c:crosses val="autoZero"/>
        <c:auto val="1"/>
        <c:lblAlgn val="ctr"/>
        <c:lblOffset val="100"/>
      </c:catAx>
      <c:valAx>
        <c:axId val="88049152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8047616"/>
        <c:crosses val="autoZero"/>
        <c:crossBetween val="between"/>
      </c:valAx>
    </c:plotArea>
    <c:plotVisOnly val="1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Лист10!$BL$2</c:f>
              <c:strCache>
                <c:ptCount val="1"/>
                <c:pt idx="0">
                  <c:v>Социальная политика</c:v>
                </c:pt>
              </c:strCache>
            </c:strRef>
          </c:tx>
          <c:spPr>
            <a:solidFill>
              <a:srgbClr val="FFFF00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Лист10!$BM$1:$BP$1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Лист10!$BM$2:$BP$2</c:f>
              <c:numCache>
                <c:formatCode>#,##0.00</c:formatCode>
                <c:ptCount val="4"/>
                <c:pt idx="0">
                  <c:v>33952.300000000003</c:v>
                </c:pt>
                <c:pt idx="1">
                  <c:v>35483.800000000003</c:v>
                </c:pt>
                <c:pt idx="2">
                  <c:v>37229.300000000003</c:v>
                </c:pt>
                <c:pt idx="3">
                  <c:v>39311.5</c:v>
                </c:pt>
              </c:numCache>
            </c:numRef>
          </c:val>
        </c:ser>
        <c:shape val="cylinder"/>
        <c:axId val="88160512"/>
        <c:axId val="88170496"/>
        <c:axId val="0"/>
      </c:bar3DChart>
      <c:catAx>
        <c:axId val="881605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8170496"/>
        <c:crosses val="autoZero"/>
        <c:auto val="1"/>
        <c:lblAlgn val="ctr"/>
        <c:lblOffset val="100"/>
      </c:catAx>
      <c:valAx>
        <c:axId val="88170496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8160512"/>
        <c:crosses val="autoZero"/>
        <c:crossBetween val="between"/>
      </c:valAx>
    </c:plotArea>
    <c:plotVisOnly val="1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359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Лист10!$BM$19</c:f>
              <c:strCache>
                <c:ptCount val="1"/>
                <c:pt idx="0">
                  <c:v>2015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5"/>
          <c:dPt>
            <c:idx val="0"/>
            <c:spPr>
              <a:solidFill>
                <a:srgbClr val="7030A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2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0"/>
              <c:layout>
                <c:manualLayout>
                  <c:x val="2.7576552930883638E-2"/>
                  <c:y val="-6.8083648634829769E-2"/>
                </c:manualLayout>
              </c:layout>
              <c:showVal val="1"/>
            </c:dLbl>
            <c:dLbl>
              <c:idx val="1"/>
              <c:layout>
                <c:manualLayout>
                  <c:x val="-0.20481449552541625"/>
                  <c:y val="-0.11479949551141352"/>
                </c:manualLayout>
              </c:layout>
              <c:showVal val="1"/>
            </c:dLbl>
            <c:dLbl>
              <c:idx val="2"/>
              <c:layout>
                <c:manualLayout>
                  <c:x val="0.14774539281002563"/>
                  <c:y val="2.8510552403942027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Лист10!$BL$20:$BL$22</c:f>
              <c:strCache>
                <c:ptCount val="3"/>
                <c:pt idx="0">
                  <c:v>1001 "Пенсионное обеспечение" (1%)</c:v>
                </c:pt>
                <c:pt idx="1">
                  <c:v>1003 "Социальное обеспечение населения" (59%)</c:v>
                </c:pt>
                <c:pt idx="2">
                  <c:v>1004 "Охрана семьи и детства" (40%)</c:v>
                </c:pt>
              </c:strCache>
            </c:strRef>
          </c:cat>
          <c:val>
            <c:numRef>
              <c:f>Лист10!$BM$20:$BM$22</c:f>
              <c:numCache>
                <c:formatCode>#,##0.00</c:formatCode>
                <c:ptCount val="3"/>
                <c:pt idx="0" formatCode="0.0">
                  <c:v>370</c:v>
                </c:pt>
                <c:pt idx="1">
                  <c:v>20693.2</c:v>
                </c:pt>
                <c:pt idx="2">
                  <c:v>14420.6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4480618394673228"/>
          <c:y val="6.2692626606899532E-2"/>
          <c:w val="0.34620003167889402"/>
          <c:h val="0.90095212024497218"/>
        </c:manualLayout>
      </c:layout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Лист10!$BR$2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dLbl>
              <c:idx val="0"/>
              <c:layout>
                <c:manualLayout>
                  <c:x val="1.7486216409597868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1.3114662307198398E-2"/>
                  <c:y val="6.4256838462355779E-3"/>
                </c:manualLayout>
              </c:layout>
              <c:showVal val="1"/>
            </c:dLbl>
            <c:dLbl>
              <c:idx val="2"/>
              <c:layout>
                <c:manualLayout>
                  <c:x val="1.8943401110397766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3114662307198504E-2"/>
                  <c:y val="-4.2837892308237183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Лист10!$BS$1:$BV$1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Лист10!$BS$2:$BV$2</c:f>
              <c:numCache>
                <c:formatCode>#,##0.00</c:formatCode>
                <c:ptCount val="4"/>
                <c:pt idx="0">
                  <c:v>4727</c:v>
                </c:pt>
                <c:pt idx="1">
                  <c:v>4455.6000000000004</c:v>
                </c:pt>
                <c:pt idx="2">
                  <c:v>3855.6</c:v>
                </c:pt>
                <c:pt idx="3">
                  <c:v>3855.6</c:v>
                </c:pt>
              </c:numCache>
            </c:numRef>
          </c:val>
        </c:ser>
        <c:shape val="cylinder"/>
        <c:axId val="88130688"/>
        <c:axId val="88132224"/>
        <c:axId val="0"/>
      </c:bar3DChart>
      <c:catAx>
        <c:axId val="881306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8132224"/>
        <c:crosses val="autoZero"/>
        <c:auto val="1"/>
        <c:lblAlgn val="ctr"/>
        <c:lblOffset val="100"/>
      </c:catAx>
      <c:valAx>
        <c:axId val="88132224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8130688"/>
        <c:crosses val="autoZero"/>
        <c:crossBetween val="between"/>
      </c:valAx>
    </c:plotArea>
    <c:plotVisOnly val="1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Лист10!$BS$19</c:f>
              <c:strCache>
                <c:ptCount val="1"/>
                <c:pt idx="0">
                  <c:v>2015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9"/>
          <c:dPt>
            <c:idx val="0"/>
            <c:explosion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explosion val="7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0"/>
              <c:layout>
                <c:manualLayout>
                  <c:x val="-0.1776438101487314"/>
                  <c:y val="-0.15262606460654932"/>
                </c:manualLayout>
              </c:layout>
              <c:showVal val="1"/>
            </c:dLbl>
            <c:dLbl>
              <c:idx val="1"/>
              <c:layout>
                <c:manualLayout>
                  <c:x val="0.13534965247399641"/>
                  <c:y val="4.931129305208623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Лист10!$BR$20:$BR$21</c:f>
              <c:strCache>
                <c:ptCount val="2"/>
                <c:pt idx="0">
                  <c:v>1101 "Физическая культура" (67%)</c:v>
                </c:pt>
                <c:pt idx="1">
                  <c:v>1105 "Другие вопросы в области физической культуры и спорта" (33%)</c:v>
                </c:pt>
              </c:strCache>
            </c:strRef>
          </c:cat>
          <c:val>
            <c:numRef>
              <c:f>Лист10!$BS$20:$BS$21</c:f>
              <c:numCache>
                <c:formatCode>#,##0.00</c:formatCode>
                <c:ptCount val="2"/>
                <c:pt idx="0">
                  <c:v>3205.6</c:v>
                </c:pt>
                <c:pt idx="1">
                  <c:v>1250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882023427627546"/>
          <c:y val="0.18610268665845639"/>
          <c:w val="0.32192050646447201"/>
          <c:h val="0.66092588686860698"/>
        </c:manualLayout>
      </c:layout>
      <c:txPr>
        <a:bodyPr/>
        <a:lstStyle/>
        <a:p>
          <a:pPr>
            <a:defRPr sz="1800" b="1"/>
          </a:pPr>
          <a:endParaRPr lang="ru-RU"/>
        </a:p>
      </c:txPr>
    </c:legend>
    <c:plotVisOnly val="1"/>
  </c:chart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Лист10!$BY$2</c:f>
              <c:strCache>
                <c:ptCount val="1"/>
                <c:pt idx="0">
                  <c:v>Средства массовой информации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dLbl>
              <c:idx val="0"/>
              <c:layout>
                <c:manualLayout>
                  <c:x val="1.7486216409597868E-2"/>
                  <c:y val="-1.8470369781893297E-2"/>
                </c:manualLayout>
              </c:layout>
              <c:showVal val="1"/>
            </c:dLbl>
            <c:dLbl>
              <c:idx val="1"/>
              <c:layout>
                <c:manualLayout>
                  <c:x val="1.4571847007998219E-2"/>
                  <c:y val="-1.3852777336420031E-2"/>
                </c:manualLayout>
              </c:layout>
              <c:showVal val="1"/>
            </c:dLbl>
            <c:dLbl>
              <c:idx val="2"/>
              <c:layout>
                <c:manualLayout>
                  <c:x val="8.7431082047989342E-3"/>
                  <c:y val="-2.3087962227366743E-3"/>
                </c:manualLayout>
              </c:layout>
              <c:showVal val="1"/>
            </c:dLbl>
            <c:dLbl>
              <c:idx val="3"/>
              <c:layout>
                <c:manualLayout>
                  <c:x val="1.0200292905598606E-2"/>
                  <c:y val="-1.1543981113683278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</c:dLbls>
          <c:cat>
            <c:numRef>
              <c:f>Лист10!$BZ$1:$CC$1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Лист10!$BZ$2:$CC$2</c:f>
              <c:numCache>
                <c:formatCode>#,##0</c:formatCode>
                <c:ptCount val="4"/>
                <c:pt idx="0">
                  <c:v>3000</c:v>
                </c:pt>
                <c:pt idx="1">
                  <c:v>3041.3</c:v>
                </c:pt>
                <c:pt idx="2">
                  <c:v>3041.3</c:v>
                </c:pt>
                <c:pt idx="3">
                  <c:v>2041.3</c:v>
                </c:pt>
              </c:numCache>
            </c:numRef>
          </c:val>
        </c:ser>
        <c:shape val="cylinder"/>
        <c:axId val="87883136"/>
        <c:axId val="88351872"/>
        <c:axId val="0"/>
      </c:bar3DChart>
      <c:catAx>
        <c:axId val="878831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8351872"/>
        <c:crosses val="autoZero"/>
        <c:auto val="1"/>
        <c:lblAlgn val="ctr"/>
        <c:lblOffset val="100"/>
      </c:catAx>
      <c:valAx>
        <c:axId val="88351872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7883136"/>
        <c:crosses val="autoZero"/>
        <c:crossBetween val="between"/>
      </c:valAx>
    </c:plotArea>
    <c:plotVisOnly val="1"/>
  </c:chart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Лист10!$CE$2</c:f>
              <c:strCache>
                <c:ptCount val="1"/>
                <c:pt idx="0">
                  <c:v>Обслуживание государственного и муниципального долга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dLbl>
              <c:idx val="0"/>
              <c:layout>
                <c:manualLayout>
                  <c:x val="1.1657477606398623E-2"/>
                  <c:y val="-8.8888640031804748E-3"/>
                </c:manualLayout>
              </c:layout>
              <c:showVal val="1"/>
            </c:dLbl>
            <c:dLbl>
              <c:idx val="1"/>
              <c:layout>
                <c:manualLayout>
                  <c:x val="1.0200292905598655E-2"/>
                  <c:y val="-6.6666480023852984E-3"/>
                </c:manualLayout>
              </c:layout>
              <c:showVal val="1"/>
            </c:dLbl>
            <c:dLbl>
              <c:idx val="2"/>
              <c:layout>
                <c:manualLayout>
                  <c:x val="1.0200292905598709E-2"/>
                  <c:y val="-6.6666480023852984E-3"/>
                </c:manualLayout>
              </c:layout>
              <c:showVal val="1"/>
            </c:dLbl>
            <c:dLbl>
              <c:idx val="3"/>
              <c:layout>
                <c:manualLayout>
                  <c:x val="7.2859235039991433E-3"/>
                  <c:y val="-8.888864003180422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425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</c:dLbls>
          <c:cat>
            <c:numRef>
              <c:f>Лист10!$CF$1:$CI$1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Лист10!$CF$2:$CI$2</c:f>
              <c:numCache>
                <c:formatCode>General</c:formatCode>
                <c:ptCount val="4"/>
                <c:pt idx="0">
                  <c:v>152</c:v>
                </c:pt>
                <c:pt idx="1">
                  <c:v>425</c:v>
                </c:pt>
                <c:pt idx="2">
                  <c:v>425</c:v>
                </c:pt>
                <c:pt idx="3" formatCode="#,##0.00">
                  <c:v>425</c:v>
                </c:pt>
              </c:numCache>
            </c:numRef>
          </c:val>
        </c:ser>
        <c:shape val="cylinder"/>
        <c:axId val="88405888"/>
        <c:axId val="88407424"/>
        <c:axId val="0"/>
      </c:bar3DChart>
      <c:catAx>
        <c:axId val="884058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8407424"/>
        <c:crosses val="autoZero"/>
        <c:auto val="1"/>
        <c:lblAlgn val="ctr"/>
        <c:lblOffset val="100"/>
      </c:catAx>
      <c:valAx>
        <c:axId val="884074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8405888"/>
        <c:crosses val="autoZero"/>
        <c:crossBetween val="between"/>
      </c:valAx>
    </c:plotArea>
    <c:plotVisOnly val="1"/>
  </c:chart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9.0309857101195684E-2"/>
          <c:y val="2.5541967532655606E-2"/>
          <c:w val="0.88962841450374608"/>
          <c:h val="0.87770359589771252"/>
        </c:manualLayout>
      </c:layout>
      <c:bar3DChart>
        <c:barDir val="col"/>
        <c:grouping val="stacked"/>
        <c:ser>
          <c:idx val="0"/>
          <c:order val="0"/>
          <c:tx>
            <c:strRef>
              <c:f>Лист10!$CK$2</c:f>
              <c:strCache>
                <c:ptCount val="1"/>
                <c:pt idx="0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tx>
          <c:spPr>
            <a:solidFill>
              <a:srgbClr val="FA44E4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numRef>
              <c:f>Лист10!$CL$1:$CO$1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Лист10!$CL$2:$CO$2</c:f>
              <c:numCache>
                <c:formatCode>#,##0.00</c:formatCode>
                <c:ptCount val="4"/>
                <c:pt idx="0">
                  <c:v>47902.9</c:v>
                </c:pt>
                <c:pt idx="1">
                  <c:v>41014</c:v>
                </c:pt>
                <c:pt idx="2">
                  <c:v>41087.599999999999</c:v>
                </c:pt>
                <c:pt idx="3">
                  <c:v>36851.199999999997</c:v>
                </c:pt>
              </c:numCache>
            </c:numRef>
          </c:val>
        </c:ser>
        <c:shape val="cylinder"/>
        <c:axId val="88473984"/>
        <c:axId val="88475520"/>
        <c:axId val="0"/>
      </c:bar3DChart>
      <c:catAx>
        <c:axId val="884739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8475520"/>
        <c:crosses val="autoZero"/>
        <c:auto val="1"/>
        <c:lblAlgn val="ctr"/>
        <c:lblOffset val="100"/>
      </c:catAx>
      <c:valAx>
        <c:axId val="88475520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8473984"/>
        <c:crosses val="autoZero"/>
        <c:crossBetween val="between"/>
      </c:valAx>
    </c:plotArea>
    <c:plotVisOnly val="1"/>
  </c:chart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7620877401406186E-2"/>
          <c:y val="0.19717903297370787"/>
          <c:w val="0.67174474023076025"/>
          <c:h val="0.76725696450492753"/>
        </c:manualLayout>
      </c:layout>
      <c:pie3DChart>
        <c:varyColors val="1"/>
        <c:ser>
          <c:idx val="0"/>
          <c:order val="0"/>
          <c:tx>
            <c:strRef>
              <c:f>Лист10!$CL$19</c:f>
              <c:strCache>
                <c:ptCount val="1"/>
                <c:pt idx="0">
                  <c:v>2015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6"/>
          <c:dPt>
            <c:idx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0"/>
              <c:layout>
                <c:manualLayout>
                  <c:x val="-0.12909615347501091"/>
                  <c:y val="-0.27639012256442758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Лист10!$CK$20:$CK$21</c:f>
              <c:strCache>
                <c:ptCount val="2"/>
                <c:pt idx="0">
                  <c:v>ГП Умба (84%)</c:v>
                </c:pt>
                <c:pt idx="1">
                  <c:v>СП Варзуга (16%)</c:v>
                </c:pt>
              </c:strCache>
            </c:strRef>
          </c:cat>
          <c:val>
            <c:numRef>
              <c:f>Лист10!$CL$20:$CL$21</c:f>
              <c:numCache>
                <c:formatCode>#,##0.00</c:formatCode>
                <c:ptCount val="2"/>
                <c:pt idx="0">
                  <c:v>34628.9</c:v>
                </c:pt>
                <c:pt idx="1">
                  <c:v>6385.1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1629419968764219"/>
          <c:y val="0.15230435037120638"/>
          <c:w val="0.27439809565828582"/>
          <c:h val="0.7277143053480577"/>
        </c:manualLayout>
      </c:layout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Лист5!$A$2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2500000000000001E-2"/>
                  <c:y val="-4.1829937917126523E-3"/>
                </c:manualLayout>
              </c:layout>
              <c:showVal val="1"/>
            </c:dLbl>
            <c:dLbl>
              <c:idx val="1"/>
              <c:layout>
                <c:manualLayout>
                  <c:x val="8.3333333333333367E-3"/>
                  <c:y val="-6.2744906875689104E-3"/>
                </c:manualLayout>
              </c:layout>
              <c:showVal val="1"/>
            </c:dLbl>
            <c:dLbl>
              <c:idx val="2"/>
              <c:layout>
                <c:manualLayout>
                  <c:x val="4.1666666666666683E-3"/>
                  <c:y val="-8.365987583425348E-3"/>
                </c:manualLayout>
              </c:layout>
              <c:showVal val="1"/>
            </c:dLbl>
            <c:dLbl>
              <c:idx val="3"/>
              <c:layout>
                <c:manualLayout>
                  <c:x val="8.3333333333333367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Лист5!$B$1:$E$1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Лист5!$B$2:$E$2</c:f>
              <c:numCache>
                <c:formatCode>#,##0.0</c:formatCode>
                <c:ptCount val="4"/>
                <c:pt idx="0">
                  <c:v>26074.9</c:v>
                </c:pt>
                <c:pt idx="1">
                  <c:v>25569.8</c:v>
                </c:pt>
                <c:pt idx="2">
                  <c:v>26961.9</c:v>
                </c:pt>
                <c:pt idx="3">
                  <c:v>27692.6</c:v>
                </c:pt>
              </c:numCache>
            </c:numRef>
          </c:val>
        </c:ser>
        <c:ser>
          <c:idx val="1"/>
          <c:order val="1"/>
          <c:tx>
            <c:strRef>
              <c:f>Лист5!$A$3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7.08333333333339E-2"/>
                  <c:y val="-1.2548981375137803E-2"/>
                </c:manualLayout>
              </c:layout>
              <c:showVal val="1"/>
            </c:dLbl>
            <c:dLbl>
              <c:idx val="1"/>
              <c:layout>
                <c:manualLayout>
                  <c:x val="6.5277777777777782E-2"/>
                  <c:y val="-2.5097962750275839E-2"/>
                </c:manualLayout>
              </c:layout>
              <c:showVal val="1"/>
            </c:dLbl>
            <c:dLbl>
              <c:idx val="2"/>
              <c:layout>
                <c:manualLayout>
                  <c:x val="6.9444444444444503E-2"/>
                  <c:y val="-1.4640478270994101E-2"/>
                </c:manualLayout>
              </c:layout>
              <c:showVal val="1"/>
            </c:dLbl>
            <c:dLbl>
              <c:idx val="3"/>
              <c:layout>
                <c:manualLayout>
                  <c:x val="6.1111111111111123E-2"/>
                  <c:y val="-6.2744906875689104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Лист5!$B$1:$E$1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Лист5!$B$3:$E$3</c:f>
              <c:numCache>
                <c:formatCode>#,##0.0</c:formatCode>
                <c:ptCount val="4"/>
                <c:pt idx="0">
                  <c:v>2621.4</c:v>
                </c:pt>
                <c:pt idx="1">
                  <c:v>2764.5</c:v>
                </c:pt>
                <c:pt idx="2">
                  <c:v>1865</c:v>
                </c:pt>
                <c:pt idx="3">
                  <c:v>1897.5</c:v>
                </c:pt>
              </c:numCache>
            </c:numRef>
          </c:val>
        </c:ser>
        <c:ser>
          <c:idx val="2"/>
          <c:order val="2"/>
          <c:tx>
            <c:strRef>
              <c:f>Лист5!$A$4</c:f>
              <c:strCache>
                <c:ptCount val="1"/>
                <c:pt idx="0">
                  <c:v>Безвозмездные поступления,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6.9444444444444857E-3"/>
                  <c:y val="-1.2548981375137803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Лист5!$B$1:$E$1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Лист5!$B$4:$E$4</c:f>
              <c:numCache>
                <c:formatCode>#,##0.0</c:formatCode>
                <c:ptCount val="4"/>
                <c:pt idx="0">
                  <c:v>495650.5</c:v>
                </c:pt>
                <c:pt idx="1">
                  <c:v>312657.3</c:v>
                </c:pt>
                <c:pt idx="2">
                  <c:v>284443.09999999998</c:v>
                </c:pt>
                <c:pt idx="3">
                  <c:v>283230.09999999998</c:v>
                </c:pt>
              </c:numCache>
            </c:numRef>
          </c:val>
        </c:ser>
        <c:shape val="cylinder"/>
        <c:axId val="84282752"/>
        <c:axId val="84309120"/>
        <c:axId val="0"/>
      </c:bar3DChart>
      <c:catAx>
        <c:axId val="842827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>
                <a:solidFill>
                  <a:sysClr val="windowText" lastClr="000000"/>
                </a:solidFill>
              </a:defRPr>
            </a:pPr>
            <a:endParaRPr lang="ru-RU"/>
          </a:p>
        </c:txPr>
        <c:crossAx val="84309120"/>
        <c:crosses val="autoZero"/>
        <c:auto val="1"/>
        <c:lblAlgn val="ctr"/>
        <c:lblOffset val="100"/>
      </c:catAx>
      <c:valAx>
        <c:axId val="84309120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4282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873676727909094"/>
          <c:y val="0.12954484745741557"/>
          <c:w val="0.29626323272090976"/>
          <c:h val="0.75345912177551289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9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Лист2!$E$2</c:f>
              <c:strCache>
                <c:ptCount val="1"/>
                <c:pt idx="0">
                  <c:v>2015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explosion val="16"/>
          <c:dPt>
            <c:idx val="0"/>
            <c:explosion val="3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explosion val="1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0.11232794628811378"/>
                  <c:y val="0.11880493661696544"/>
                </c:manualLayout>
              </c:layout>
              <c:showVal val="1"/>
            </c:dLbl>
            <c:dLbl>
              <c:idx val="1"/>
              <c:layout>
                <c:manualLayout>
                  <c:x val="-3.6343402225755252E-2"/>
                  <c:y val="3.5918914391020268E-2"/>
                </c:manualLayout>
              </c:layout>
              <c:showVal val="1"/>
            </c:dLbl>
            <c:dLbl>
              <c:idx val="2"/>
              <c:layout>
                <c:manualLayout>
                  <c:x val="-0.11721796928161762"/>
                  <c:y val="9.6872764051458088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Лист2!$A$5:$A$7</c:f>
              <c:strCache>
                <c:ptCount val="3"/>
                <c:pt idx="0">
                  <c:v>Налоговые доходы (7,5%)</c:v>
                </c:pt>
                <c:pt idx="1">
                  <c:v>Неналоговые доходы (0,8%)</c:v>
                </c:pt>
                <c:pt idx="2">
                  <c:v>Безвозмездные поступления, (91,7%)</c:v>
                </c:pt>
              </c:strCache>
            </c:strRef>
          </c:cat>
          <c:val>
            <c:numRef>
              <c:f>Лист2!$E$5:$E$7</c:f>
              <c:numCache>
                <c:formatCode>#,##0.00</c:formatCode>
                <c:ptCount val="3"/>
                <c:pt idx="0">
                  <c:v>25569.8</c:v>
                </c:pt>
                <c:pt idx="1">
                  <c:v>2764.5</c:v>
                </c:pt>
                <c:pt idx="2">
                  <c:v>312657.3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651377736198814"/>
          <c:y val="4.6357848885910505E-2"/>
          <c:w val="0.31468534255000302"/>
          <c:h val="0.93556430446193395"/>
        </c:manualLayout>
      </c:layout>
      <c:txPr>
        <a:bodyPr/>
        <a:lstStyle/>
        <a:p>
          <a:pPr rtl="0">
            <a:defRPr sz="1400" b="1"/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36785140124632437"/>
          <c:y val="8.7077780732943186E-2"/>
          <c:w val="0.59024329540034937"/>
          <c:h val="0.77099460371231165"/>
        </c:manualLayout>
      </c:layout>
      <c:barChart>
        <c:barDir val="bar"/>
        <c:grouping val="clustered"/>
        <c:ser>
          <c:idx val="1"/>
          <c:order val="0"/>
          <c:tx>
            <c:strRef>
              <c:f>Лист12!$C$1</c:f>
              <c:strCache>
                <c:ptCount val="1"/>
                <c:pt idx="0">
                  <c:v>Проект на 2015 год (∑ 28 334,3)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Лист12!$A$2:$A$8</c:f>
              <c:strCache>
                <c:ptCount val="7"/>
                <c:pt idx="0">
                  <c:v>налог на доходы физических лиц</c:v>
                </c:pt>
                <c:pt idx="1">
                  <c:v>налоги на совокупный доход</c:v>
                </c:pt>
                <c:pt idx="2">
                  <c:v>прочие налоги</c:v>
                </c:pt>
                <c:pt idx="3">
                  <c:v>арендная плата за земельные участки</c:v>
                </c:pt>
                <c:pt idx="4">
                  <c:v>арендная плата за использование имущества</c:v>
                </c:pt>
                <c:pt idx="5">
                  <c:v>продажа материальных и нематериальных активов</c:v>
                </c:pt>
                <c:pt idx="6">
                  <c:v>прочие неналоговые доходы</c:v>
                </c:pt>
              </c:strCache>
            </c:strRef>
          </c:cat>
          <c:val>
            <c:numRef>
              <c:f>Лист12!$C$2:$C$8</c:f>
              <c:numCache>
                <c:formatCode>#,##0.0</c:formatCode>
                <c:ptCount val="7"/>
                <c:pt idx="0">
                  <c:v>20011.8</c:v>
                </c:pt>
                <c:pt idx="1">
                  <c:v>4858</c:v>
                </c:pt>
                <c:pt idx="2">
                  <c:v>700</c:v>
                </c:pt>
                <c:pt idx="3">
                  <c:v>802.5</c:v>
                </c:pt>
                <c:pt idx="4">
                  <c:v>232</c:v>
                </c:pt>
                <c:pt idx="5">
                  <c:v>1075</c:v>
                </c:pt>
                <c:pt idx="6">
                  <c:v>655</c:v>
                </c:pt>
              </c:numCache>
            </c:numRef>
          </c:val>
        </c:ser>
        <c:ser>
          <c:idx val="0"/>
          <c:order val="1"/>
          <c:tx>
            <c:strRef>
              <c:f>Лист12!$B$1</c:f>
              <c:strCache>
                <c:ptCount val="1"/>
                <c:pt idx="0">
                  <c:v>Решение на 2014 год (∑ 28 696,3)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Лист12!$A$2:$A$8</c:f>
              <c:strCache>
                <c:ptCount val="7"/>
                <c:pt idx="0">
                  <c:v>налог на доходы физических лиц</c:v>
                </c:pt>
                <c:pt idx="1">
                  <c:v>налоги на совокупный доход</c:v>
                </c:pt>
                <c:pt idx="2">
                  <c:v>прочие налоги</c:v>
                </c:pt>
                <c:pt idx="3">
                  <c:v>арендная плата за земельные участки</c:v>
                </c:pt>
                <c:pt idx="4">
                  <c:v>арендная плата за использование имущества</c:v>
                </c:pt>
                <c:pt idx="5">
                  <c:v>продажа материальных и нематериальных активов</c:v>
                </c:pt>
                <c:pt idx="6">
                  <c:v>прочие неналоговые доходы</c:v>
                </c:pt>
              </c:strCache>
            </c:strRef>
          </c:cat>
          <c:val>
            <c:numRef>
              <c:f>Лист12!$B$2:$B$8</c:f>
              <c:numCache>
                <c:formatCode>#,##0.0</c:formatCode>
                <c:ptCount val="7"/>
                <c:pt idx="0">
                  <c:v>19350</c:v>
                </c:pt>
                <c:pt idx="1">
                  <c:v>6154.9</c:v>
                </c:pt>
                <c:pt idx="2">
                  <c:v>570</c:v>
                </c:pt>
                <c:pt idx="3">
                  <c:v>794.5</c:v>
                </c:pt>
                <c:pt idx="4">
                  <c:v>215</c:v>
                </c:pt>
                <c:pt idx="5">
                  <c:v>405</c:v>
                </c:pt>
                <c:pt idx="6">
                  <c:v>1206.9000000000001</c:v>
                </c:pt>
              </c:numCache>
            </c:numRef>
          </c:val>
        </c:ser>
        <c:axId val="85303296"/>
        <c:axId val="85304832"/>
      </c:barChart>
      <c:catAx>
        <c:axId val="85303296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85304832"/>
        <c:crosses val="autoZero"/>
        <c:auto val="1"/>
        <c:lblAlgn val="ctr"/>
        <c:lblOffset val="100"/>
      </c:catAx>
      <c:valAx>
        <c:axId val="85304832"/>
        <c:scaling>
          <c:orientation val="minMax"/>
        </c:scaling>
        <c:delete val="1"/>
        <c:axPos val="b"/>
        <c:numFmt formatCode="#,##0.0" sourceLinked="1"/>
        <c:tickLblPos val="none"/>
        <c:crossAx val="853032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0535752364979266E-3"/>
          <c:y val="0.87185491849922203"/>
          <c:w val="0.99394642059821769"/>
          <c:h val="0.11447602959050344"/>
        </c:manualLayout>
      </c:layout>
      <c:txPr>
        <a:bodyPr/>
        <a:lstStyle/>
        <a:p>
          <a:pPr>
            <a:defRPr sz="1800" b="1"/>
          </a:pPr>
          <a:endParaRPr lang="ru-RU"/>
        </a:p>
      </c:txPr>
    </c:legend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0.12673840769903771"/>
          <c:y val="0.20869240303295444"/>
          <c:w val="0.84270603674541356"/>
          <c:h val="0.65482210557013765"/>
        </c:manualLayout>
      </c:layout>
      <c:bar3DChart>
        <c:barDir val="col"/>
        <c:grouping val="stacked"/>
        <c:ser>
          <c:idx val="0"/>
          <c:order val="0"/>
          <c:tx>
            <c:strRef>
              <c:f>Лист4!$A$2</c:f>
              <c:strCache>
                <c:ptCount val="1"/>
                <c:pt idx="0">
                  <c:v>Налоговые доходы - всего</c:v>
                </c:pt>
              </c:strCache>
            </c:strRef>
          </c:tx>
          <c:spPr>
            <a:solidFill>
              <a:srgbClr val="00B0F0"/>
            </a:solidFill>
            <a:effectLst>
              <a:outerShdw sx="1000" sy="1000" algn="ctr" rotWithShape="0">
                <a:srgbClr val="000000"/>
              </a:outerShdw>
            </a:effectLst>
            <a:scene3d>
              <a:camera prst="orthographicFront"/>
              <a:lightRig rig="threePt" dir="t"/>
            </a:scene3d>
            <a:sp3d prstMaterial="metal">
              <a:bevelT/>
            </a:sp3d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numRef>
              <c:f>Лист4!$B$1:$E$1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Лист4!$B$2:$E$2</c:f>
              <c:numCache>
                <c:formatCode>#,##0.00</c:formatCode>
                <c:ptCount val="4"/>
                <c:pt idx="0">
                  <c:v>26074.9</c:v>
                </c:pt>
                <c:pt idx="1">
                  <c:v>25569.8</c:v>
                </c:pt>
                <c:pt idx="2">
                  <c:v>26961.9</c:v>
                </c:pt>
                <c:pt idx="3">
                  <c:v>27692.6</c:v>
                </c:pt>
              </c:numCache>
            </c:numRef>
          </c:val>
        </c:ser>
        <c:gapWidth val="106"/>
        <c:shape val="box"/>
        <c:axId val="85433344"/>
        <c:axId val="85566208"/>
        <c:axId val="0"/>
      </c:bar3DChart>
      <c:catAx>
        <c:axId val="854333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85566208"/>
        <c:crosses val="autoZero"/>
        <c:auto val="1"/>
        <c:lblAlgn val="ctr"/>
        <c:lblOffset val="100"/>
      </c:catAx>
      <c:valAx>
        <c:axId val="85566208"/>
        <c:scaling>
          <c:orientation val="minMax"/>
        </c:scaling>
        <c:axPos val="l"/>
        <c:majorGridlines/>
        <c:numFmt formatCode="#,##0.00" sourceLinked="1"/>
        <c:tickLblPos val="nextTo"/>
        <c:crossAx val="85433344"/>
        <c:crosses val="autoZero"/>
        <c:crossBetween val="between"/>
      </c:valAx>
    </c:plotArea>
    <c:plotVisOnly val="1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7.9411707965904924E-2"/>
          <c:y val="2.7777777777778428E-2"/>
        </c:manualLayout>
      </c:layout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Лист6!$A$2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flood" dir="t"/>
            </a:scene3d>
            <a:sp3d prstMaterial="matte">
              <a:bevelT w="152400" h="50800" prst="softRound"/>
            </a:sp3d>
          </c:spPr>
          <c:dPt>
            <c:idx val="0"/>
            <c:spPr>
              <a:solidFill>
                <a:srgbClr val="00B0F0"/>
              </a:solidFill>
              <a:scene3d>
                <a:camera prst="orthographicFront"/>
                <a:lightRig rig="flood" dir="t"/>
              </a:scene3d>
              <a:sp3d prstMaterial="matte"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19 </a:t>
                    </a:r>
                    <a:r>
                      <a:rPr lang="en-US" smtClean="0"/>
                      <a:t>350,0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20 </a:t>
                    </a:r>
                    <a:r>
                      <a:rPr lang="en-US" smtClean="0"/>
                      <a:t>011,8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20 </a:t>
                    </a:r>
                    <a:r>
                      <a:rPr lang="en-US" smtClean="0"/>
                      <a:t>512,0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21 </a:t>
                    </a:r>
                    <a:r>
                      <a:rPr lang="en-US" smtClean="0"/>
                      <a:t>024,5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numRef>
              <c:f>Лист6!$B$1:$E$1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Лист6!$B$2:$E$2</c:f>
              <c:numCache>
                <c:formatCode>#,##0.00</c:formatCode>
                <c:ptCount val="4"/>
                <c:pt idx="0">
                  <c:v>19350</c:v>
                </c:pt>
                <c:pt idx="1">
                  <c:v>20011.8</c:v>
                </c:pt>
                <c:pt idx="2">
                  <c:v>20512</c:v>
                </c:pt>
                <c:pt idx="3">
                  <c:v>21024.5</c:v>
                </c:pt>
              </c:numCache>
            </c:numRef>
          </c:val>
        </c:ser>
        <c:gapWidth val="65"/>
        <c:shape val="box"/>
        <c:axId val="85334272"/>
        <c:axId val="85356544"/>
        <c:axId val="0"/>
      </c:bar3DChart>
      <c:catAx>
        <c:axId val="853342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5356544"/>
        <c:crosses val="autoZero"/>
        <c:auto val="1"/>
        <c:lblAlgn val="ctr"/>
        <c:lblOffset val="100"/>
      </c:catAx>
      <c:valAx>
        <c:axId val="85356544"/>
        <c:scaling>
          <c:orientation val="minMax"/>
        </c:scaling>
        <c:axPos val="l"/>
        <c:majorGridlines/>
        <c:numFmt formatCode="#,##0.00" sourceLinked="1"/>
        <c:tickLblPos val="low"/>
        <c:crossAx val="85334272"/>
        <c:crosses val="autoZero"/>
        <c:crossBetween val="between"/>
      </c:valAx>
    </c:plotArea>
    <c:plotVisOnly val="1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0.72009</cdr:x>
      <cdr:y>0.46067</cdr:y>
    </cdr:from>
    <cdr:to>
      <cdr:x>0.93679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38475" y="15716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0.8125</cdr:x>
      <cdr:y>0.21528</cdr:y>
    </cdr:from>
    <cdr:to>
      <cdr:x>1</cdr:x>
      <cdr:y>0.32292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14750" y="590556"/>
          <a:ext cx="857250" cy="2952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/>
            <a:t>тыс.руб.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0.79032</cdr:x>
      <cdr:y>0.11458</cdr:y>
    </cdr:from>
    <cdr:to>
      <cdr:x>0.95161</cdr:x>
      <cdr:y>0.21875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0463" y="314317"/>
          <a:ext cx="714379" cy="2857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/>
            <a:t>тыс.руб.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0.90909</cdr:x>
      <cdr:y>0.03704</cdr:y>
    </cdr:from>
    <cdr:to>
      <cdr:x>1</cdr:x>
      <cdr:y>0.11111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858180" y="214314"/>
          <a:ext cx="785818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/>
            <a:t>тыс.руб.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0.86408</cdr:x>
      <cdr:y>0.03571</cdr:y>
    </cdr:from>
    <cdr:to>
      <cdr:x>0.99029</cdr:x>
      <cdr:y>0.08188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357950" y="214314"/>
          <a:ext cx="928694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1" i="1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sz="1200" b="1" i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0.02479</cdr:x>
      <cdr:y>0.02727</cdr:y>
    </cdr:to>
    <cdr:sp macro="" textlink="">
      <cdr:nvSpPr>
        <cdr:cNvPr id="2" name="Равнобедренный треугольник 1"/>
        <cdr:cNvSpPr/>
      </cdr:nvSpPr>
      <cdr:spPr>
        <a:xfrm xmlns:a="http://schemas.openxmlformats.org/drawingml/2006/main">
          <a:off x="0" y="0"/>
          <a:ext cx="194810" cy="159742"/>
        </a:xfrm>
        <a:prstGeom xmlns:a="http://schemas.openxmlformats.org/drawingml/2006/main" prst="triangle">
          <a:avLst/>
        </a:prstGeom>
        <a:gradFill xmlns:a="http://schemas.openxmlformats.org/drawingml/2006/main" rotWithShape="1">
          <a:gsLst>
            <a:gs pos="0">
              <a:srgbClr val="9BBB59">
                <a:shade val="51000"/>
                <a:satMod val="130000"/>
              </a:srgbClr>
            </a:gs>
            <a:gs pos="80000">
              <a:srgbClr val="9BBB59">
                <a:shade val="93000"/>
                <a:satMod val="130000"/>
              </a:srgbClr>
            </a:gs>
            <a:gs pos="100000">
              <a:srgbClr val="9BBB59">
                <a:shade val="94000"/>
                <a:satMod val="135000"/>
              </a:srgbClr>
            </a:gs>
          </a:gsLst>
          <a:lin ang="16200000" scaled="0"/>
        </a:gradFill>
        <a:ln xmlns:a="http://schemas.openxmlformats.org/drawingml/2006/main" w="9525" cap="flat" cmpd="sng" algn="ctr">
          <a:solidFill>
            <a:srgbClr val="9BBB59">
              <a:shade val="95000"/>
              <a:satMod val="105000"/>
            </a:srgbClr>
          </a:solidFill>
          <a:prstDash val="solid"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</cdr:spPr>
      <cdr:style>
        <a:lnRef xmlns:a="http://schemas.openxmlformats.org/drawingml/2006/main" idx="1">
          <a:schemeClr val="accent3"/>
        </a:lnRef>
        <a:fillRef xmlns:a="http://schemas.openxmlformats.org/drawingml/2006/main" idx="3">
          <a:schemeClr val="accent3"/>
        </a:fillRef>
        <a:effectRef xmlns:a="http://schemas.openxmlformats.org/drawingml/2006/main" idx="2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0.84792</cdr:x>
      <cdr:y>0.11458</cdr:y>
    </cdr:from>
    <cdr:to>
      <cdr:x>0.94309</cdr:x>
      <cdr:y>0.16868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450566" y="679383"/>
          <a:ext cx="836242" cy="3207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тыс.руб.</a:t>
          </a:r>
          <a:endParaRPr lang="ru-RU" sz="1100" b="1" dirty="0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0.86042</cdr:x>
      <cdr:y>0.07663</cdr:y>
    </cdr:from>
    <cdr:to>
      <cdr:x>1</cdr:x>
      <cdr:y>0.16923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933825" y="210211"/>
          <a:ext cx="638175" cy="254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ysClr val="windowText" lastClr="000000"/>
              </a:solidFill>
            </a:rPr>
            <a:t>тыс. руб.</a:t>
          </a:r>
          <a:r>
            <a:rPr lang="ru-RU" sz="1100" b="1" dirty="0" smtClean="0">
              <a:solidFill>
                <a:schemeClr val="bg1"/>
              </a:solidFill>
            </a:rPr>
            <a:t>.</a:t>
          </a:r>
          <a:endParaRPr lang="ru-RU" sz="1100" b="1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0.85567</cdr:x>
      <cdr:y>0</cdr:y>
    </cdr:from>
    <cdr:to>
      <cdr:x>1</cdr:x>
      <cdr:y>0.04616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929322" y="0"/>
          <a:ext cx="1000132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pPr algn="ctr"/>
          <a:r>
            <a:rPr lang="ru-RU" sz="1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рублей</a:t>
          </a:r>
          <a:endParaRPr lang="ru-RU" sz="12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0.87009</cdr:x>
      <cdr:y>0.14373</cdr:y>
    </cdr:from>
    <cdr:to>
      <cdr:x>1</cdr:x>
      <cdr:y>0.22324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48226" y="447676"/>
          <a:ext cx="723898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/>
            <a:t>тыс. руб.</a:t>
          </a:r>
        </a:p>
      </cdr:txBody>
    </cdr:sp>
  </cdr:relSizeAnchor>
  <cdr:relSizeAnchor xmlns:cdr="http://schemas.openxmlformats.org/drawingml/2006/chartDrawing">
    <cdr:from>
      <cdr:x>0.31771</cdr:x>
      <cdr:y>0.2788</cdr:y>
    </cdr:from>
    <cdr:to>
      <cdr:x>0.8188</cdr:x>
      <cdr:y>0.55658</cdr:y>
    </cdr:to>
    <cdr:sp macro="" textlink="">
      <cdr:nvSpPr>
        <cdr:cNvPr id="11" name="Полилиния 10"/>
        <cdr:cNvSpPr/>
      </cdr:nvSpPr>
      <cdr:spPr>
        <a:xfrm xmlns:a="http://schemas.openxmlformats.org/drawingml/2006/main">
          <a:off x="2614602" y="1653097"/>
          <a:ext cx="4123794" cy="1647049"/>
        </a:xfrm>
        <a:custGeom xmlns:a="http://schemas.openxmlformats.org/drawingml/2006/main">
          <a:avLst/>
          <a:gdLst>
            <a:gd name="connsiteX0" fmla="*/ 0 w 2714625"/>
            <a:gd name="connsiteY0" fmla="*/ 560387 h 865187"/>
            <a:gd name="connsiteX1" fmla="*/ 314325 w 2714625"/>
            <a:gd name="connsiteY1" fmla="*/ 579437 h 865187"/>
            <a:gd name="connsiteX2" fmla="*/ 714375 w 2714625"/>
            <a:gd name="connsiteY2" fmla="*/ 817562 h 865187"/>
            <a:gd name="connsiteX3" fmla="*/ 1476375 w 2714625"/>
            <a:gd name="connsiteY3" fmla="*/ 293687 h 865187"/>
            <a:gd name="connsiteX4" fmla="*/ 2362200 w 2714625"/>
            <a:gd name="connsiteY4" fmla="*/ 46037 h 865187"/>
            <a:gd name="connsiteX5" fmla="*/ 2714625 w 2714625"/>
            <a:gd name="connsiteY5" fmla="*/ 17462 h 865187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</a:cxnLst>
          <a:rect l="l" t="t" r="r" b="b"/>
          <a:pathLst>
            <a:path w="2714625" h="865187">
              <a:moveTo>
                <a:pt x="0" y="560387"/>
              </a:moveTo>
              <a:cubicBezTo>
                <a:pt x="97631" y="548481"/>
                <a:pt x="195263" y="536575"/>
                <a:pt x="314325" y="579437"/>
              </a:cubicBezTo>
              <a:cubicBezTo>
                <a:pt x="433388" y="622300"/>
                <a:pt x="520700" y="865187"/>
                <a:pt x="714375" y="817562"/>
              </a:cubicBezTo>
              <a:cubicBezTo>
                <a:pt x="908050" y="769937"/>
                <a:pt x="1201738" y="422274"/>
                <a:pt x="1476375" y="293687"/>
              </a:cubicBezTo>
              <a:cubicBezTo>
                <a:pt x="1751012" y="165100"/>
                <a:pt x="2155825" y="92074"/>
                <a:pt x="2362200" y="46037"/>
              </a:cubicBezTo>
              <a:cubicBezTo>
                <a:pt x="2568575" y="0"/>
                <a:pt x="2641600" y="8731"/>
                <a:pt x="2714625" y="17462"/>
              </a:cubicBezTo>
            </a:path>
          </a:pathLst>
        </a:custGeom>
        <a:ln xmlns:a="http://schemas.openxmlformats.org/drawingml/2006/main" w="2222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0.81431</cdr:x>
      <cdr:y>0.12153</cdr:y>
    </cdr:from>
    <cdr:to>
      <cdr:x>1</cdr:x>
      <cdr:y>0.26736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10025" y="333376"/>
          <a:ext cx="914400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/>
            <a:t>тыс. </a:t>
          </a:r>
          <a:r>
            <a:rPr lang="ru-RU" sz="1100" dirty="0" smtClean="0"/>
            <a:t>руб.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0.35048</cdr:x>
      <cdr:y>0.26736</cdr:y>
    </cdr:from>
    <cdr:to>
      <cdr:x>0.83619</cdr:x>
      <cdr:y>0.49306</cdr:y>
    </cdr:to>
    <cdr:sp macro="" textlink="">
      <cdr:nvSpPr>
        <cdr:cNvPr id="6" name="Полилиния 5"/>
        <cdr:cNvSpPr/>
      </cdr:nvSpPr>
      <cdr:spPr>
        <a:xfrm xmlns:a="http://schemas.openxmlformats.org/drawingml/2006/main">
          <a:off x="1752601" y="733425"/>
          <a:ext cx="2428875" cy="619125"/>
        </a:xfrm>
        <a:custGeom xmlns:a="http://schemas.openxmlformats.org/drawingml/2006/main">
          <a:avLst/>
          <a:gdLst>
            <a:gd name="connsiteX0" fmla="*/ 0 w 2428875"/>
            <a:gd name="connsiteY0" fmla="*/ 619125 h 619125"/>
            <a:gd name="connsiteX1" fmla="*/ 2428875 w 2428875"/>
            <a:gd name="connsiteY1" fmla="*/ 0 h 61912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</a:cxnLst>
          <a:rect l="l" t="t" r="r" b="b"/>
          <a:pathLst>
            <a:path w="2428875" h="619125">
              <a:moveTo>
                <a:pt x="0" y="619125"/>
              </a:moveTo>
              <a:lnTo>
                <a:pt x="2428875" y="0"/>
              </a:lnTo>
            </a:path>
          </a:pathLst>
        </a:custGeom>
        <a:ln xmlns:a="http://schemas.openxmlformats.org/drawingml/2006/main" w="2222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</cdr:x>
      <cdr:y>0.12153</cdr:y>
    </cdr:from>
    <cdr:to>
      <cdr:x>1</cdr:x>
      <cdr:y>0.26736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0" y="333375"/>
          <a:ext cx="914400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/>
            <a:t>тыс. руб.</a:t>
          </a:r>
        </a:p>
      </cdr:txBody>
    </cdr:sp>
  </cdr:relSizeAnchor>
  <cdr:relSizeAnchor xmlns:cdr="http://schemas.openxmlformats.org/drawingml/2006/chartDrawing">
    <cdr:from>
      <cdr:x>0.3375</cdr:x>
      <cdr:y>0.21181</cdr:y>
    </cdr:from>
    <cdr:to>
      <cdr:x>0.83542</cdr:x>
      <cdr:y>0.34028</cdr:y>
    </cdr:to>
    <cdr:sp macro="" textlink="">
      <cdr:nvSpPr>
        <cdr:cNvPr id="4" name="Полилиния 3"/>
        <cdr:cNvSpPr/>
      </cdr:nvSpPr>
      <cdr:spPr>
        <a:xfrm xmlns:a="http://schemas.openxmlformats.org/drawingml/2006/main">
          <a:off x="1543050" y="581025"/>
          <a:ext cx="2276475" cy="352425"/>
        </a:xfrm>
        <a:custGeom xmlns:a="http://schemas.openxmlformats.org/drawingml/2006/main">
          <a:avLst/>
          <a:gdLst>
            <a:gd name="connsiteX0" fmla="*/ 0 w 2276475"/>
            <a:gd name="connsiteY0" fmla="*/ 38100 h 352425"/>
            <a:gd name="connsiteX1" fmla="*/ 314325 w 2276475"/>
            <a:gd name="connsiteY1" fmla="*/ 47625 h 352425"/>
            <a:gd name="connsiteX2" fmla="*/ 790575 w 2276475"/>
            <a:gd name="connsiteY2" fmla="*/ 323850 h 352425"/>
            <a:gd name="connsiteX3" fmla="*/ 1428750 w 2276475"/>
            <a:gd name="connsiteY3" fmla="*/ 219075 h 352425"/>
            <a:gd name="connsiteX4" fmla="*/ 2276475 w 2276475"/>
            <a:gd name="connsiteY4" fmla="*/ 200025 h 35242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</a:cxnLst>
          <a:rect l="l" t="t" r="r" b="b"/>
          <a:pathLst>
            <a:path w="2276475" h="352425">
              <a:moveTo>
                <a:pt x="0" y="38100"/>
              </a:moveTo>
              <a:cubicBezTo>
                <a:pt x="91281" y="19050"/>
                <a:pt x="182563" y="0"/>
                <a:pt x="314325" y="47625"/>
              </a:cubicBezTo>
              <a:cubicBezTo>
                <a:pt x="446087" y="95250"/>
                <a:pt x="604838" y="295275"/>
                <a:pt x="790575" y="323850"/>
              </a:cubicBezTo>
              <a:cubicBezTo>
                <a:pt x="976313" y="352425"/>
                <a:pt x="1181100" y="239712"/>
                <a:pt x="1428750" y="219075"/>
              </a:cubicBezTo>
              <a:cubicBezTo>
                <a:pt x="1676400" y="198438"/>
                <a:pt x="1976437" y="199231"/>
                <a:pt x="2276475" y="200025"/>
              </a:cubicBezTo>
            </a:path>
          </a:pathLst>
        </a:custGeom>
        <a:ln xmlns:a="http://schemas.openxmlformats.org/drawingml/2006/main" w="2222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</cdr:x>
      <cdr:y>0.10764</cdr:y>
    </cdr:from>
    <cdr:to>
      <cdr:x>1</cdr:x>
      <cdr:y>0.28125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0" y="295276"/>
          <a:ext cx="914400" cy="476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/>
            <a:t>тыс. руб.</a:t>
          </a:r>
        </a:p>
      </cdr:txBody>
    </cdr:sp>
  </cdr:relSizeAnchor>
  <cdr:relSizeAnchor xmlns:cdr="http://schemas.openxmlformats.org/drawingml/2006/chartDrawing">
    <cdr:from>
      <cdr:x>0.27917</cdr:x>
      <cdr:y>0.1875</cdr:y>
    </cdr:from>
    <cdr:to>
      <cdr:x>0.82292</cdr:x>
      <cdr:y>0.27431</cdr:y>
    </cdr:to>
    <cdr:sp macro="" textlink="">
      <cdr:nvSpPr>
        <cdr:cNvPr id="4" name="Полилиния 3"/>
        <cdr:cNvSpPr/>
      </cdr:nvSpPr>
      <cdr:spPr>
        <a:xfrm xmlns:a="http://schemas.openxmlformats.org/drawingml/2006/main">
          <a:off x="1276350" y="514350"/>
          <a:ext cx="2486025" cy="238125"/>
        </a:xfrm>
        <a:custGeom xmlns:a="http://schemas.openxmlformats.org/drawingml/2006/main">
          <a:avLst/>
          <a:gdLst>
            <a:gd name="connsiteX0" fmla="*/ 0 w 2486025"/>
            <a:gd name="connsiteY0" fmla="*/ 238125 h 238125"/>
            <a:gd name="connsiteX1" fmla="*/ 885825 w 2486025"/>
            <a:gd name="connsiteY1" fmla="*/ 28575 h 238125"/>
            <a:gd name="connsiteX2" fmla="*/ 2486025 w 2486025"/>
            <a:gd name="connsiteY2" fmla="*/ 66675 h 23812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2486025" h="238125">
              <a:moveTo>
                <a:pt x="0" y="238125"/>
              </a:moveTo>
              <a:cubicBezTo>
                <a:pt x="235744" y="147637"/>
                <a:pt x="471488" y="57150"/>
                <a:pt x="885825" y="28575"/>
              </a:cubicBezTo>
              <a:cubicBezTo>
                <a:pt x="1300163" y="0"/>
                <a:pt x="2225675" y="47625"/>
                <a:pt x="2486025" y="66675"/>
              </a:cubicBezTo>
            </a:path>
          </a:pathLst>
        </a:custGeom>
        <a:ln xmlns:a="http://schemas.openxmlformats.org/drawingml/2006/main" w="2222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0.85156</cdr:x>
      <cdr:y>0.11806</cdr:y>
    </cdr:from>
    <cdr:to>
      <cdr:x>0.92969</cdr:x>
      <cdr:y>0.19753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86710" y="683149"/>
          <a:ext cx="714380" cy="4598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/>
            <a:t>тыс.руб.</a:t>
          </a:r>
        </a:p>
      </cdr:txBody>
    </cdr:sp>
  </cdr:relSizeAnchor>
  <cdr:relSizeAnchor xmlns:cdr="http://schemas.openxmlformats.org/drawingml/2006/chartDrawing">
    <cdr:from>
      <cdr:x>0.20312</cdr:x>
      <cdr:y>0.08642</cdr:y>
    </cdr:from>
    <cdr:to>
      <cdr:x>0.85938</cdr:x>
      <cdr:y>0.33333</cdr:y>
    </cdr:to>
    <cdr:sp macro="" textlink="">
      <cdr:nvSpPr>
        <cdr:cNvPr id="5" name="Полилиния 4"/>
        <cdr:cNvSpPr/>
      </cdr:nvSpPr>
      <cdr:spPr>
        <a:xfrm xmlns:a="http://schemas.openxmlformats.org/drawingml/2006/main">
          <a:off x="1857356" y="500066"/>
          <a:ext cx="6000792" cy="1428760"/>
        </a:xfrm>
        <a:custGeom xmlns:a="http://schemas.openxmlformats.org/drawingml/2006/main">
          <a:avLst/>
          <a:gdLst>
            <a:gd name="connsiteX0" fmla="*/ 0 w 2571750"/>
            <a:gd name="connsiteY0" fmla="*/ 212725 h 971550"/>
            <a:gd name="connsiteX1" fmla="*/ 476250 w 2571750"/>
            <a:gd name="connsiteY1" fmla="*/ 193675 h 971550"/>
            <a:gd name="connsiteX2" fmla="*/ 1028700 w 2571750"/>
            <a:gd name="connsiteY2" fmla="*/ 107950 h 971550"/>
            <a:gd name="connsiteX3" fmla="*/ 1619250 w 2571750"/>
            <a:gd name="connsiteY3" fmla="*/ 841375 h 971550"/>
            <a:gd name="connsiteX4" fmla="*/ 2571750 w 2571750"/>
            <a:gd name="connsiteY4" fmla="*/ 889000 h 9715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</a:cxnLst>
          <a:rect l="l" t="t" r="r" b="b"/>
          <a:pathLst>
            <a:path w="2571750" h="971550">
              <a:moveTo>
                <a:pt x="0" y="212725"/>
              </a:moveTo>
              <a:cubicBezTo>
                <a:pt x="152400" y="211931"/>
                <a:pt x="304800" y="211138"/>
                <a:pt x="476250" y="193675"/>
              </a:cubicBezTo>
              <a:cubicBezTo>
                <a:pt x="647700" y="176212"/>
                <a:pt x="838200" y="0"/>
                <a:pt x="1028700" y="107950"/>
              </a:cubicBezTo>
              <a:cubicBezTo>
                <a:pt x="1219200" y="215900"/>
                <a:pt x="1362075" y="711200"/>
                <a:pt x="1619250" y="841375"/>
              </a:cubicBezTo>
              <a:cubicBezTo>
                <a:pt x="1876425" y="971550"/>
                <a:pt x="2400300" y="895350"/>
                <a:pt x="2571750" y="889000"/>
              </a:cubicBezTo>
            </a:path>
          </a:pathLst>
        </a:custGeom>
        <a:ln xmlns:a="http://schemas.openxmlformats.org/drawingml/2006/main" w="22225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0.82083</cdr:x>
      <cdr:y>0.21528</cdr:y>
    </cdr:from>
    <cdr:to>
      <cdr:x>1</cdr:x>
      <cdr:y>0.53472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2850" y="590550"/>
          <a:ext cx="819150" cy="876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/>
            <a:t>тыс.руб.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0.78359</cdr:x>
      <cdr:y>0.21528</cdr:y>
    </cdr:from>
    <cdr:to>
      <cdr:x>0.9435</cdr:x>
      <cdr:y>0.3125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0463" y="639771"/>
          <a:ext cx="714379" cy="288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/>
            <a:t>тыс. 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DA1FE87B-1AE0-4DD0-872C-266C13C9D6E1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2EA9CF29-6B80-48A8-8D66-B45BF9BDB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9CF29-6B80-48A8-8D66-B45BF9BDB7F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9CF29-6B80-48A8-8D66-B45BF9BDB7F5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9CF29-6B80-48A8-8D66-B45BF9BDB7F5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7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8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9.xml"/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0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1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2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3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4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5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7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microsoft.com/office/2007/relationships/hdphoto" Target="../media/hdphoto1.wdp"/><Relationship Id="rId10" Type="http://schemas.openxmlformats.org/officeDocument/2006/relationships/chart" Target="../charts/chart4.xml"/><Relationship Id="rId9" Type="http://schemas.openxmlformats.org/officeDocument/2006/relationships/chart" Target="../charts/char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6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7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9.xml"/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0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2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3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4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5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7" Type="http://schemas.microsoft.com/office/2007/relationships/hdphoto" Target="../media/hdphoto1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8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7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microsoft.com/office/2007/relationships/hdphoto" Target="../media/hdphoto1.wdp"/><Relationship Id="rId9" Type="http://schemas.openxmlformats.org/officeDocument/2006/relationships/chart" Target="../charts/char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3.xml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11" Type="http://schemas.openxmlformats.org/officeDocument/2006/relationships/chart" Target="../charts/chart16.xml"/><Relationship Id="rId10" Type="http://schemas.openxmlformats.org/officeDocument/2006/relationships/chart" Target="../charts/chart15.xml"/><Relationship Id="rId9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643050"/>
            <a:ext cx="8272466" cy="3071834"/>
          </a:xfrm>
          <a:noFill/>
          <a:ln>
            <a:noFill/>
          </a:ln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36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Проект бюджета МО Терский район на 2015 год и на плановый период 2016 и 2017 годов</a:t>
            </a:r>
            <a:endParaRPr lang="ru-RU" sz="3600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4643438" y="6429396"/>
            <a:ext cx="4000528" cy="285752"/>
          </a:xfrm>
        </p:spPr>
        <p:txBody>
          <a:bodyPr>
            <a:normAutofit fontScale="40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Финансовый отдел администрации Терского района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Рисунок12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0"/>
            <a:ext cx="1430458" cy="171451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</p:spTree>
    <p:controls>
      <p:control spid="1026" name="SapphireHiddenControl" r:id="rId2" imgW="6095880" imgH="4067280"/>
    </p:controls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Безвозмездные поступления из других бюджетов бюджетной системы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0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/>
          <a:lstStyle/>
          <a:p>
            <a:r>
              <a:rPr lang="ru-RU" b="1" dirty="0" smtClean="0"/>
              <a:t>Расходы бюджета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928670"/>
          <a:ext cx="8643998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6"/>
          <p:cNvGrpSpPr/>
          <p:nvPr/>
        </p:nvGrpSpPr>
        <p:grpSpPr>
          <a:xfrm>
            <a:off x="-36511" y="0"/>
            <a:ext cx="9180511" cy="6893206"/>
            <a:chOff x="-36511" y="-17604"/>
            <a:chExt cx="9180511" cy="6893206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artisticLineDraw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872074" y="-17604"/>
              <a:ext cx="271926" cy="6875604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artisticLineDraw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36511" y="-2"/>
              <a:ext cx="415461" cy="6875604"/>
            </a:xfrm>
            <a:prstGeom prst="rect">
              <a:avLst/>
            </a:prstGeom>
          </p:spPr>
        </p:pic>
      </p:grpSp>
      <p:sp>
        <p:nvSpPr>
          <p:cNvPr id="38" name="Прямоугольник 37"/>
          <p:cNvSpPr/>
          <p:nvPr/>
        </p:nvSpPr>
        <p:spPr>
          <a:xfrm>
            <a:off x="357158" y="3857629"/>
            <a:ext cx="8501122" cy="3000372"/>
          </a:xfrm>
          <a:prstGeom prst="rect">
            <a:avLst/>
          </a:prstGeom>
          <a:solidFill>
            <a:srgbClr val="00BC55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357158" y="3857628"/>
            <a:ext cx="8143932" cy="7143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395536" y="-13738"/>
            <a:ext cx="8462744" cy="585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Факторы, влияющие на объем и структуру местного бюджета</a:t>
            </a:r>
            <a:endParaRPr lang="ru-RU" b="1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2" name="Text Box 44"/>
          <p:cNvSpPr txBox="1">
            <a:spLocks noChangeArrowheads="1"/>
          </p:cNvSpPr>
          <p:nvPr/>
        </p:nvSpPr>
        <p:spPr bwMode="gray">
          <a:xfrm>
            <a:off x="2479973" y="1653217"/>
            <a:ext cx="980817" cy="3204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prstTxWarp prst="textFadeRight">
              <a:avLst>
                <a:gd name="adj" fmla="val 22048"/>
              </a:avLst>
            </a:prstTxWarp>
            <a:spAutoFit/>
          </a:bodyPr>
          <a:lstStyle/>
          <a:p>
            <a:pPr algn="ctr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Расходы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285720" y="928670"/>
            <a:ext cx="19979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Сокращение: </a:t>
            </a:r>
            <a:endParaRPr lang="ru-RU" sz="16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95536" y="3501008"/>
            <a:ext cx="19979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Ключевые условия: </a:t>
            </a:r>
            <a:endParaRPr lang="ru-RU" sz="16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57158" y="3857628"/>
            <a:ext cx="814393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обеспечение дифференциации оплаты труда </a:t>
            </a:r>
            <a:r>
              <a:rPr lang="ru-RU" sz="13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основного и прочего вспомогательного и административно-хозяйственного персонала в учреждениях культуры</a:t>
            </a:r>
            <a:endParaRPr lang="ru-RU" sz="13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AutoShape 3"/>
          <p:cNvSpPr>
            <a:spLocks noChangeArrowheads="1"/>
          </p:cNvSpPr>
          <p:nvPr/>
        </p:nvSpPr>
        <p:spPr bwMode="ltGray">
          <a:xfrm>
            <a:off x="2786050" y="714356"/>
            <a:ext cx="4461694" cy="733748"/>
          </a:xfrm>
          <a:prstGeom prst="homePlate">
            <a:avLst>
              <a:gd name="adj" fmla="val 51551"/>
            </a:avLst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rgbClr val="00BC55">
                  <a:tint val="44500"/>
                  <a:satMod val="160000"/>
                </a:srgbClr>
              </a:gs>
              <a:gs pos="100000">
                <a:srgbClr val="00BC55">
                  <a:tint val="23500"/>
                  <a:satMod val="160000"/>
                </a:srgbClr>
              </a:gs>
            </a:gsLst>
            <a:lin ang="0" scaled="1"/>
            <a:tileRect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785918" y="642918"/>
            <a:ext cx="1033391" cy="1005210"/>
            <a:chOff x="2161" y="696"/>
            <a:chExt cx="1360" cy="1356"/>
          </a:xfrm>
        </p:grpSpPr>
        <p:grpSp>
          <p:nvGrpSpPr>
            <p:cNvPr id="10" name="Group 5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58" name="Oval 6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" name="Oval 10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7" name="Oval 11"/>
            <p:cNvSpPr>
              <a:spLocks noChangeArrowheads="1"/>
            </p:cNvSpPr>
            <p:nvPr/>
          </p:nvSpPr>
          <p:spPr bwMode="gray">
            <a:xfrm>
              <a:off x="2322" y="845"/>
              <a:ext cx="1054" cy="1054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50000">
                  <a:srgbClr val="00BC55">
                    <a:tint val="44500"/>
                    <a:satMod val="160000"/>
                  </a:srgbClr>
                </a:gs>
                <a:gs pos="100000">
                  <a:srgbClr val="00BC55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571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4" name="Rectangle 12"/>
          <p:cNvSpPr>
            <a:spLocks noChangeArrowheads="1"/>
          </p:cNvSpPr>
          <p:nvPr/>
        </p:nvSpPr>
        <p:spPr bwMode="white">
          <a:xfrm>
            <a:off x="1928794" y="857232"/>
            <a:ext cx="80021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10%</a:t>
            </a:r>
            <a:endParaRPr lang="en-US" sz="24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13"/>
          <p:cNvSpPr>
            <a:spLocks noChangeArrowheads="1"/>
          </p:cNvSpPr>
          <p:nvPr/>
        </p:nvSpPr>
        <p:spPr bwMode="auto">
          <a:xfrm>
            <a:off x="3000364" y="785794"/>
            <a:ext cx="3528392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«базовых» объемов отдельных видов расходов местного бюджета</a:t>
            </a:r>
            <a:endParaRPr lang="en-US" sz="16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4" name="Таблица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1117843"/>
              </p:ext>
            </p:extLst>
          </p:nvPr>
        </p:nvGraphicFramePr>
        <p:xfrm>
          <a:off x="642910" y="1857364"/>
          <a:ext cx="3500462" cy="1490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452"/>
                <a:gridCol w="2234010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rgbClr val="00BC55">
                            <a:tint val="44500"/>
                            <a:satMod val="160000"/>
                          </a:srgbClr>
                        </a:gs>
                        <a:gs pos="100000">
                          <a:srgbClr val="00BC55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ФОТ работников 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муниципальных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учреждений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rgbClr val="00BC55">
                            <a:tint val="44500"/>
                            <a:satMod val="160000"/>
                          </a:srgbClr>
                        </a:gs>
                        <a:gs pos="100000">
                          <a:srgbClr val="00BC55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27459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rgbClr val="00BC55">
                            <a:tint val="44500"/>
                            <a:satMod val="160000"/>
                          </a:srgbClr>
                        </a:gs>
                        <a:gs pos="100000">
                          <a:srgbClr val="00BC55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5,5%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rgbClr val="00BC55">
                            <a:tint val="44500"/>
                            <a:satMod val="160000"/>
                          </a:srgbClr>
                        </a:gs>
                        <a:gs pos="100000">
                          <a:srgbClr val="00BC55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27459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4,5%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459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rgbClr val="00BC55">
                            <a:tint val="44500"/>
                            <a:satMod val="160000"/>
                          </a:srgbClr>
                        </a:gs>
                        <a:gs pos="100000">
                          <a:srgbClr val="00BC55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4,3%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rgbClr val="00BC55">
                            <a:tint val="44500"/>
                            <a:satMod val="160000"/>
                          </a:srgbClr>
                        </a:gs>
                        <a:gs pos="100000">
                          <a:srgbClr val="00BC55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1117843"/>
              </p:ext>
            </p:extLst>
          </p:nvPr>
        </p:nvGraphicFramePr>
        <p:xfrm>
          <a:off x="4857752" y="1857364"/>
          <a:ext cx="3643338" cy="1490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8143"/>
                <a:gridCol w="2325195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rgbClr val="00BC55">
                            <a:tint val="44500"/>
                            <a:satMod val="160000"/>
                          </a:srgbClr>
                        </a:gs>
                        <a:gs pos="100000">
                          <a:srgbClr val="00BC55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на оплату коммунальных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услуг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rgbClr val="00BC55">
                            <a:tint val="44500"/>
                            <a:satMod val="160000"/>
                          </a:srgbClr>
                        </a:gs>
                        <a:gs pos="100000">
                          <a:srgbClr val="00BC55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27459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rgbClr val="00BC55">
                            <a:tint val="44500"/>
                            <a:satMod val="160000"/>
                          </a:srgbClr>
                        </a:gs>
                        <a:gs pos="100000">
                          <a:srgbClr val="00BC55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5,6%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rgbClr val="00BC55">
                            <a:tint val="44500"/>
                            <a:satMod val="160000"/>
                          </a:srgbClr>
                        </a:gs>
                        <a:gs pos="100000">
                          <a:srgbClr val="00BC55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27459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6,1%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459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rgbClr val="00BC55">
                            <a:tint val="44500"/>
                            <a:satMod val="160000"/>
                          </a:srgbClr>
                        </a:gs>
                        <a:gs pos="100000">
                          <a:srgbClr val="00BC55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5,5%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50000">
                          <a:srgbClr val="00BC55">
                            <a:tint val="44500"/>
                            <a:satMod val="160000"/>
                          </a:srgbClr>
                        </a:gs>
                        <a:gs pos="100000">
                          <a:srgbClr val="00BC55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869640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Структура расходов бюджета на 2015 год</a:t>
            </a:r>
            <a:endParaRPr lang="ru-RU" sz="36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0" y="571480"/>
          <a:ext cx="9144000" cy="6286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Объемы финансирования муниципальных программ МО Терский район на 2015 год уменьшились на 263 381,6 тыс. руб. или 41% по сравнению с 2014 годом</a:t>
            </a:r>
            <a:endParaRPr lang="ru-RU" sz="2000" b="1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7286644" y="1428736"/>
          <a:ext cx="1543050" cy="4974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714380"/>
                <a:gridCol w="400042"/>
              </a:tblGrid>
              <a:tr h="505724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272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971,5</a:t>
                      </a: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78,1%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</a:tr>
              <a:tr h="565846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326,3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12,7%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611106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34,1%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05724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9 738,6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18,3%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65846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035,9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14,5%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314,2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31,9%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12 609,0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8,4%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271,5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5,7%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05724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090,8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50,5%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half" idx="1"/>
          </p:nvPr>
        </p:nvGraphicFramePr>
        <p:xfrm>
          <a:off x="0" y="857232"/>
          <a:ext cx="7358082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7" name="Равнобедренный треугольник 6"/>
          <p:cNvSpPr/>
          <p:nvPr/>
        </p:nvSpPr>
        <p:spPr>
          <a:xfrm flipV="1">
            <a:off x="7429520" y="1643050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7429520" y="2143116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 flipV="1">
            <a:off x="7429520" y="2714620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 flipV="1">
            <a:off x="7429520" y="3857628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 flipV="1">
            <a:off x="7429520" y="5500702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7429520" y="3214686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7429520" y="4357694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7429520" y="4929198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 flipV="1">
            <a:off x="7429520" y="6072206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Динамика расходов в рамках МП «Развитие конкурентно-способной экономики»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7786710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7715272" y="928670"/>
          <a:ext cx="1143009" cy="46434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752"/>
                <a:gridCol w="428628"/>
                <a:gridCol w="428629"/>
              </a:tblGrid>
              <a:tr h="46939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/>
                        <a:t>Прирост (снижение) доходов 2015 года к 2014 году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9952"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/>
                        <a:t>271,9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/>
                        <a:t>53,6</a:t>
                      </a:r>
                      <a:r>
                        <a:rPr lang="ru-RU" sz="1100" b="1" u="none" strike="noStrike" dirty="0"/>
                        <a:t>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582882"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/>
                        <a:t>800,0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/>
                        <a:t>53,3</a:t>
                      </a:r>
                      <a:r>
                        <a:rPr lang="ru-RU" sz="1100" b="1" u="none" strike="noStrike" dirty="0"/>
                        <a:t>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261241"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/>
                        <a:t>271,9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/>
                        <a:t>53,6</a:t>
                      </a:r>
                      <a:r>
                        <a:rPr lang="ru-RU" sz="1100" b="1" u="none" strike="noStrike" dirty="0"/>
                        <a:t>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0" name="Равнобедренный треугольник 9"/>
          <p:cNvSpPr/>
          <p:nvPr/>
        </p:nvSpPr>
        <p:spPr>
          <a:xfrm flipV="1">
            <a:off x="7786710" y="2000240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 flipV="1">
            <a:off x="7786710" y="3429000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 flipV="1">
            <a:off x="7786710" y="4857760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Динамика расходов в рамках МП «Развитие образования»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28670"/>
          <a:ext cx="7500958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500958" y="642918"/>
          <a:ext cx="1428760" cy="48336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190"/>
                <a:gridCol w="631952"/>
                <a:gridCol w="439618"/>
              </a:tblGrid>
              <a:tr h="50006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/>
                        <a:t>Прирост (снижение) доходов 2015 года к 2014 году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5884"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/>
                        <a:t>142,3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/>
                        <a:t>9,6%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500198"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/>
                        <a:t>12,6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/>
                        <a:t>0,6%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547523"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/>
                        <a:t>12 454,0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/>
                        <a:t>8,5%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Равнобедренный треугольник 7"/>
          <p:cNvSpPr/>
          <p:nvPr/>
        </p:nvSpPr>
        <p:spPr>
          <a:xfrm>
            <a:off x="7572396" y="1714488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7572396" y="3071810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7572396" y="4643446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Динамика расходов в рамках МП «Обеспечение безопасности проживания и охрана окружающей среды»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142984"/>
          <a:ext cx="7215238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358083" y="928670"/>
          <a:ext cx="1428760" cy="4471664"/>
        </p:xfrm>
        <a:graphic>
          <a:graphicData uri="http://schemas.openxmlformats.org/drawingml/2006/table">
            <a:tbl>
              <a:tblPr/>
              <a:tblGrid>
                <a:gridCol w="408217"/>
                <a:gridCol w="476254"/>
                <a:gridCol w="544289"/>
              </a:tblGrid>
              <a:tr h="50006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Прирост (снижение) доходов 2015 года к 2014 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0264"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1334"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Равнобедренный треугольник 7"/>
          <p:cNvSpPr/>
          <p:nvPr/>
        </p:nvSpPr>
        <p:spPr>
          <a:xfrm>
            <a:off x="7500958" y="2357430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7500958" y="4286256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Динамика расходов в рамках МП «Развитие культуры»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7358082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286644" y="785793"/>
          <a:ext cx="1500197" cy="4786347"/>
        </p:xfrm>
        <a:graphic>
          <a:graphicData uri="http://schemas.openxmlformats.org/drawingml/2006/table">
            <a:tbl>
              <a:tblPr/>
              <a:tblGrid>
                <a:gridCol w="357189"/>
                <a:gridCol w="571504"/>
                <a:gridCol w="571504"/>
              </a:tblGrid>
              <a:tr h="35719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Прирост (снижение) доходов 2015 года к 2014 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3008"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16,0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8"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359,6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1,1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102,7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22,1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527,6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56,9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Равнобедренный треугольник 7"/>
          <p:cNvSpPr/>
          <p:nvPr/>
        </p:nvSpPr>
        <p:spPr>
          <a:xfrm flipV="1">
            <a:off x="7358082" y="1643050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flipV="1">
            <a:off x="7358082" y="2786058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 flipV="1">
            <a:off x="7358082" y="3929066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 flipV="1">
            <a:off x="7358082" y="4929198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Динамика расходов в рамках МП «Развитие муниципального управления и гражданского общества»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857232"/>
          <a:ext cx="7858148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715272" y="571480"/>
          <a:ext cx="1143007" cy="4786346"/>
        </p:xfrm>
        <a:graphic>
          <a:graphicData uri="http://schemas.openxmlformats.org/drawingml/2006/table">
            <a:tbl>
              <a:tblPr/>
              <a:tblGrid>
                <a:gridCol w="395656"/>
                <a:gridCol w="395656"/>
                <a:gridCol w="351695"/>
              </a:tblGrid>
              <a:tr h="40910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Прирост (снижение) доходов 2015 года к 2014 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2464"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9 933,5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20,7%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357"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841"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730"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11,8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357"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125,0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39,7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491"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Равнобедренный треугольник 7"/>
          <p:cNvSpPr/>
          <p:nvPr/>
        </p:nvSpPr>
        <p:spPr>
          <a:xfrm flipV="1">
            <a:off x="7858148" y="3500438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7858148" y="1285860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7858148" y="1928802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7858148" y="2643182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7858148" y="4214818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характеристики бюджета</a:t>
            </a:r>
            <a:endParaRPr lang="ru-RU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457200" y="1214438"/>
          <a:ext cx="4038600" cy="2428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648200" y="1214438"/>
          <a:ext cx="4038600" cy="2428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428597" y="4000504"/>
          <a:ext cx="4071965" cy="2752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4643438" y="4000504"/>
          <a:ext cx="4052886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Динамика расходов в рамках МП «Совершенствование системы защиты населения муниципального образования Терский район от чрезвычайных ситуаций природного и техногенного характера, обеспечение пожарной безопасности»</a:t>
            </a:r>
            <a:endParaRPr lang="ru-RU" sz="1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28670"/>
          <a:ext cx="7572396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572396" y="714356"/>
          <a:ext cx="1357322" cy="4714643"/>
        </p:xfrm>
        <a:graphic>
          <a:graphicData uri="http://schemas.openxmlformats.org/drawingml/2006/table">
            <a:tbl>
              <a:tblPr/>
              <a:tblGrid>
                <a:gridCol w="469842"/>
                <a:gridCol w="469842"/>
                <a:gridCol w="417638"/>
              </a:tblGrid>
              <a:tr h="47245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Прирост (снижение) доходов 2015 года к 2014 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85004"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415,8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7189"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156,7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Равнобедренный треугольник 7"/>
          <p:cNvSpPr/>
          <p:nvPr/>
        </p:nvSpPr>
        <p:spPr>
          <a:xfrm>
            <a:off x="7715272" y="4214818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7715272" y="2071678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Динамика расходов в рамках МП «Управление муниципальными финансами, создание условий для эффективного, устойчивого управления муниципальными финансами муниципального образования Терский район»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14422"/>
          <a:ext cx="7643834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500958" y="1214421"/>
          <a:ext cx="1438277" cy="4429157"/>
        </p:xfrm>
        <a:graphic>
          <a:graphicData uri="http://schemas.openxmlformats.org/drawingml/2006/table">
            <a:tbl>
              <a:tblPr/>
              <a:tblGrid>
                <a:gridCol w="396586"/>
                <a:gridCol w="599144"/>
                <a:gridCol w="442547"/>
              </a:tblGrid>
              <a:tr h="35719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Прирост (снижение) доходов 2015 года к 2014 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5941"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265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984,1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78,35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16"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287,4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69,7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Равнобедренный треугольник 7"/>
          <p:cNvSpPr/>
          <p:nvPr/>
        </p:nvSpPr>
        <p:spPr>
          <a:xfrm flipV="1">
            <a:off x="7643834" y="2500306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flipV="1">
            <a:off x="7643834" y="4429132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Динамика расходов бюджета по разделам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928670"/>
          <a:ext cx="8786874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8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Структура расходов по разделу «Общегосударственные вопросы» в </a:t>
            </a:r>
            <a:r>
              <a:rPr lang="en-US" sz="3200" b="1" dirty="0" smtClean="0"/>
              <a:t>201</a:t>
            </a:r>
            <a:r>
              <a:rPr lang="ru-RU" sz="3200" b="1" dirty="0" smtClean="0"/>
              <a:t>5 году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071546"/>
          <a:ext cx="8643998" cy="5786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Расходы по разделу «Национальная оборона»</a:t>
            </a:r>
            <a:endParaRPr lang="ru-RU" sz="32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785794"/>
          <a:ext cx="8715436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Расходы по разделу «Национальная безопасность и правоохранительная деятельность»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8715436" cy="5857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Структура расходов по разделу «Национальная безопасность и правоохранительная деятельность» в 2015 году</a:t>
            </a:r>
            <a:endParaRPr lang="ru-RU" sz="28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1600200"/>
          <a:ext cx="8715436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Расходы по разделу «Национальная экономика»</a:t>
            </a:r>
            <a:endParaRPr lang="ru-RU" sz="32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1071546"/>
          <a:ext cx="8715436" cy="5786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Структура расходов по разделу «Национальная экономика» в </a:t>
            </a:r>
            <a:r>
              <a:rPr lang="en-US" sz="2800" b="1" dirty="0" smtClean="0"/>
              <a:t>201</a:t>
            </a:r>
            <a:r>
              <a:rPr lang="ru-RU" sz="2800" b="1" dirty="0" smtClean="0"/>
              <a:t>5 году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071546"/>
          <a:ext cx="8715436" cy="5786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Расходы по разделу «Жилищно-коммунальное хозяйство»</a:t>
            </a:r>
            <a:endParaRPr lang="ru-RU" sz="32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8715436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ru-RU" b="1" dirty="0" smtClean="0"/>
              <a:t>Доходы бюджета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85794"/>
          <a:ext cx="9144000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Расходы по разделу «Охрана окружающей среды»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715436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Расходы по разделу «Образование»</a:t>
            </a:r>
            <a:endParaRPr lang="ru-RU" sz="4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8715436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Структура расходов по разделу «Образование» в </a:t>
            </a:r>
            <a:r>
              <a:rPr lang="en-US" sz="3200" b="1" dirty="0" smtClean="0"/>
              <a:t>201</a:t>
            </a:r>
            <a:r>
              <a:rPr lang="ru-RU" sz="3200" b="1" dirty="0" smtClean="0"/>
              <a:t>5 году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214422"/>
          <a:ext cx="8715436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Расходы по разделу «Культура»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857232"/>
          <a:ext cx="8786874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Структура расходов по разделу «Культура» в </a:t>
            </a:r>
            <a:r>
              <a:rPr lang="en-US" sz="3200" b="1" dirty="0" smtClean="0"/>
              <a:t>201</a:t>
            </a:r>
            <a:r>
              <a:rPr lang="ru-RU" sz="3200" b="1" dirty="0" smtClean="0"/>
              <a:t>5 году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715436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Расходы по разделу «Здравоохранение»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928670"/>
          <a:ext cx="8715436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Расходы по разделу «Социальная политика»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928670"/>
          <a:ext cx="8715436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Структура расходов по разделу «Социальная политика» в </a:t>
            </a:r>
            <a:r>
              <a:rPr lang="en-US" sz="2800" b="1" dirty="0" smtClean="0"/>
              <a:t>201</a:t>
            </a:r>
            <a:r>
              <a:rPr lang="ru-RU" sz="2800" b="1" dirty="0" smtClean="0"/>
              <a:t>5 году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472518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Расходы по разделу «Физическая культура и спорт»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928670"/>
          <a:ext cx="8715436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Структура расходов по разделу «Физическая культура и спорт» в </a:t>
            </a:r>
            <a:r>
              <a:rPr lang="en-US" sz="3200" b="1" dirty="0" smtClean="0"/>
              <a:t>201</a:t>
            </a:r>
            <a:r>
              <a:rPr lang="ru-RU" sz="3200" b="1" dirty="0" smtClean="0"/>
              <a:t>5 году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715436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Структура доходов бюджета муниципального образования Терский района на 2015 год</a:t>
            </a:r>
            <a:endParaRPr lang="ru-RU" sz="32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Расходы по разделу «Средства массовой информации»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8715436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Расходы по разделу «Обслуживание государственного и муниципального долга»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715436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Расходы по разделу «Межбюджетные трансферты бюджетам субъектов Российской Федерации и муниципальных образований общего характера»</a:t>
            </a:r>
            <a:endParaRPr lang="ru-RU" sz="2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214422"/>
          <a:ext cx="8715436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Распределение по поселениям в </a:t>
            </a:r>
            <a:r>
              <a:rPr lang="en-US" sz="3600" b="1" dirty="0" smtClean="0"/>
              <a:t>201</a:t>
            </a:r>
            <a:r>
              <a:rPr lang="ru-RU" sz="3600" b="1" dirty="0" smtClean="0"/>
              <a:t>5 году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214422"/>
          <a:ext cx="8186766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14554"/>
            <a:ext cx="8029604" cy="1385896"/>
          </a:xfrm>
        </p:spPr>
        <p:txBody>
          <a:bodyPr/>
          <a:lstStyle/>
          <a:p>
            <a:r>
              <a:rPr lang="ru-RU" b="1" dirty="0" smtClean="0"/>
              <a:t>Спасибо за внимание !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Изменение объемов поступлений по налоговым и неналоговым доходам в разрезе основных видов</a:t>
            </a:r>
            <a:endParaRPr lang="ru-RU" sz="2400" b="1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6929453" y="785794"/>
          <a:ext cx="1785950" cy="5060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899"/>
                <a:gridCol w="698850"/>
                <a:gridCol w="621201"/>
              </a:tblGrid>
              <a:tr h="63128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Прирост (снижение) доходов 2015 года к 2014 году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3159"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551,9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45,7%</a:t>
                      </a:r>
                    </a:p>
                  </a:txBody>
                  <a:tcPr marL="0" marR="0" marT="0" marB="0" anchor="ctr"/>
                </a:tc>
              </a:tr>
              <a:tr h="642942"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165,4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/>
                </a:tc>
              </a:tr>
              <a:tr h="658733"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7,9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/>
                </a:tc>
              </a:tr>
              <a:tr h="698589"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1,0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/>
                </a:tc>
              </a:tr>
              <a:tr h="658733"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22,8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/>
                </a:tc>
              </a:tr>
              <a:tr h="555713"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1296,9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21,1%</a:t>
                      </a:r>
                    </a:p>
                  </a:txBody>
                  <a:tcPr marL="0" marR="0" marT="0" marB="0" anchor="ctr"/>
                </a:tc>
              </a:tr>
              <a:tr h="631287"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661,8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3,4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0" y="857232"/>
          <a:ext cx="6929454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" name="Равнобедренный треугольник 4"/>
          <p:cNvSpPr/>
          <p:nvPr/>
        </p:nvSpPr>
        <p:spPr>
          <a:xfrm>
            <a:off x="7072330" y="2214554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flipV="1">
            <a:off x="7072330" y="1643050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 flipV="1">
            <a:off x="7072330" y="4857760"/>
            <a:ext cx="194810" cy="159742"/>
          </a:xfrm>
          <a:prstGeom prst="triangl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7072330" y="2857496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7072330" y="3571876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7072330" y="4214818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7072330" y="5429264"/>
            <a:ext cx="194810" cy="159742"/>
          </a:xfrm>
          <a:prstGeom prst="triangl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-2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/>
          <a:lstStyle/>
          <a:p>
            <a:r>
              <a:rPr lang="ru-RU" b="1" dirty="0" smtClean="0"/>
              <a:t>Динамика налоговых доходов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70"/>
          <a:ext cx="8229600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Динамика структуры налоговых доходов</a:t>
            </a:r>
            <a:endParaRPr lang="ru-RU" sz="36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0" y="928688"/>
          <a:ext cx="4572000" cy="3143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648200" y="928688"/>
          <a:ext cx="4352956" cy="3214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2000232" y="3929066"/>
          <a:ext cx="507209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ru-RU" b="1" dirty="0" smtClean="0"/>
              <a:t>Динамика неналоговых доходов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9144000" cy="5786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539" y="0"/>
            <a:ext cx="415461" cy="6858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Динамика структуры неналоговых доходов</a:t>
            </a:r>
            <a:endParaRPr lang="ru-RU" sz="3200" b="1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half" idx="1"/>
          </p:nvPr>
        </p:nvGraphicFramePr>
        <p:xfrm>
          <a:off x="0" y="1214422"/>
          <a:ext cx="4572000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</p:nvPr>
        </p:nvGraphicFramePr>
        <p:xfrm>
          <a:off x="4572000" y="1214422"/>
          <a:ext cx="4467228" cy="2971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572000" y="4114800"/>
          <a:ext cx="44291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5461" cy="68580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2700</TotalTime>
  <Words>919</Words>
  <Application>Microsoft Office PowerPoint</Application>
  <PresentationFormat>Экран (4:3)</PresentationFormat>
  <Paragraphs>256</Paragraphs>
  <Slides>44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Тема Office</vt:lpstr>
      <vt:lpstr>Проект бюджета МО Терский район на 2015 год и на плановый период 2016 и 2017 годов</vt:lpstr>
      <vt:lpstr>Основные характеристики бюджета</vt:lpstr>
      <vt:lpstr>Доходы бюджета</vt:lpstr>
      <vt:lpstr>Структура доходов бюджета муниципального образования Терский района на 2015 год</vt:lpstr>
      <vt:lpstr>Изменение объемов поступлений по налоговым и неналоговым доходам в разрезе основных видов</vt:lpstr>
      <vt:lpstr>Динамика налоговых доходов</vt:lpstr>
      <vt:lpstr>Динамика структуры налоговых доходов</vt:lpstr>
      <vt:lpstr>Динамика неналоговых доходов</vt:lpstr>
      <vt:lpstr>Динамика структуры неналоговых доходов</vt:lpstr>
      <vt:lpstr>Безвозмездные поступления из других бюджетов бюджетной системы</vt:lpstr>
      <vt:lpstr>Расходы бюджета</vt:lpstr>
      <vt:lpstr>Слайд 12</vt:lpstr>
      <vt:lpstr>Структура расходов бюджета на 2015 год</vt:lpstr>
      <vt:lpstr>Объемы финансирования муниципальных программ МО Терский район на 2015 год уменьшились на 263 381,6 тыс. руб. или 41% по сравнению с 2014 годом</vt:lpstr>
      <vt:lpstr>Динамика расходов в рамках МП «Развитие конкурентно-способной экономики»</vt:lpstr>
      <vt:lpstr>Динамика расходов в рамках МП «Развитие образования» </vt:lpstr>
      <vt:lpstr>Динамика расходов в рамках МП «Обеспечение безопасности проживания и охрана окружающей среды»</vt:lpstr>
      <vt:lpstr>Динамика расходов в рамках МП «Развитие культуры»</vt:lpstr>
      <vt:lpstr>Динамика расходов в рамках МП «Развитие муниципального управления и гражданского общества»</vt:lpstr>
      <vt:lpstr>Динамика расходов в рамках МП «Совершенствование системы защиты населения муниципального образования Терский район от чрезвычайных ситуаций природного и техногенного характера, обеспечение пожарной безопасности»</vt:lpstr>
      <vt:lpstr>Динамика расходов в рамках МП «Управление муниципальными финансами, создание условий для эффективного, устойчивого управления муниципальными финансами муниципального образования Терский район»</vt:lpstr>
      <vt:lpstr>Динамика расходов бюджета по разделам</vt:lpstr>
      <vt:lpstr>Структура расходов по разделу «Общегосударственные вопросы» в 2015 году</vt:lpstr>
      <vt:lpstr>Расходы по разделу «Национальная оборона»</vt:lpstr>
      <vt:lpstr>Расходы по разделу «Национальная безопасность и правоохранительная деятельность»</vt:lpstr>
      <vt:lpstr>Структура расходов по разделу «Национальная безопасность и правоохранительная деятельность» в 2015 году</vt:lpstr>
      <vt:lpstr>Расходы по разделу «Национальная экономика»</vt:lpstr>
      <vt:lpstr>Структура расходов по разделу «Национальная экономика» в 2015 году</vt:lpstr>
      <vt:lpstr>Расходы по разделу «Жилищно-коммунальное хозяйство»</vt:lpstr>
      <vt:lpstr>Расходы по разделу «Охрана окружающей среды»</vt:lpstr>
      <vt:lpstr>Расходы по разделу «Образование»</vt:lpstr>
      <vt:lpstr>Структура расходов по разделу «Образование» в 2015 году</vt:lpstr>
      <vt:lpstr>Расходы по разделу «Культура»</vt:lpstr>
      <vt:lpstr>Структура расходов по разделу «Культура» в 2015 году</vt:lpstr>
      <vt:lpstr>Расходы по разделу «Здравоохранение»</vt:lpstr>
      <vt:lpstr>Расходы по разделу «Социальная политика»</vt:lpstr>
      <vt:lpstr>Структура расходов по разделу «Социальная политика» в 2015 году</vt:lpstr>
      <vt:lpstr>Расходы по разделу «Физическая культура и спорт»</vt:lpstr>
      <vt:lpstr>Структура расходов по разделу «Физическая культура и спорт» в 2015 году</vt:lpstr>
      <vt:lpstr>Расходы по разделу «Средства массовой информации»</vt:lpstr>
      <vt:lpstr>Расходы по разделу «Обслуживание государственного и муниципального долга»</vt:lpstr>
      <vt:lpstr>Расходы по разделу «Межбюджетные трансферты бюджетам субъектов Российской Федерации и муниципальных образований общего характера»</vt:lpstr>
      <vt:lpstr>Распределение по поселениям в 2015 году</vt:lpstr>
      <vt:lpstr>Спасибо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Публичные слушания по проекту бюджета МО Терский район на 2013 год и на плановый период 2014 и 2015 годов</dc:title>
  <cp:lastModifiedBy>Е.Н.Шарикова</cp:lastModifiedBy>
  <cp:revision>796</cp:revision>
  <dcterms:modified xsi:type="dcterms:W3CDTF">2014-12-16T12:05:05Z</dcterms:modified>
</cp:coreProperties>
</file>